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5143500" cx="9144000"/>
  <p:notesSz cx="6858000" cy="9144000"/>
  <p:embeddedFontLst>
    <p:embeddedFont>
      <p:font typeface="Roboto Serif"/>
      <p:regular r:id="rId43"/>
      <p:bold r:id="rId44"/>
      <p:italic r:id="rId45"/>
      <p:boldItalic r:id="rId46"/>
    </p:embeddedFont>
    <p:embeddedFont>
      <p:font typeface="Montserrat"/>
      <p:regular r:id="rId47"/>
      <p:bold r:id="rId48"/>
      <p:italic r:id="rId49"/>
      <p:boldItalic r:id="rId50"/>
    </p:embeddedFont>
    <p:embeddedFont>
      <p:font typeface="Open Sans ExtraBold"/>
      <p:bold r:id="rId51"/>
      <p:boldItalic r:id="rId52"/>
    </p:embeddedFont>
    <p:embeddedFont>
      <p:font typeface="Montserrat ExtraBold"/>
      <p:bold r:id="rId53"/>
      <p:boldItalic r:id="rId54"/>
    </p:embeddedFont>
    <p:embeddedFont>
      <p:font typeface="Open Sans Light"/>
      <p:regular r:id="rId55"/>
      <p:bold r:id="rId56"/>
      <p:italic r:id="rId57"/>
      <p:boldItalic r:id="rId58"/>
    </p:embeddedFont>
    <p:embeddedFont>
      <p:font typeface="Open Sans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RobotoSerif-bold.fntdata"/><Relationship Id="rId43" Type="http://schemas.openxmlformats.org/officeDocument/2006/relationships/font" Target="fonts/RobotoSerif-regular.fntdata"/><Relationship Id="rId46" Type="http://schemas.openxmlformats.org/officeDocument/2006/relationships/font" Target="fonts/RobotoSerif-boldItalic.fntdata"/><Relationship Id="rId45" Type="http://schemas.openxmlformats.org/officeDocument/2006/relationships/font" Target="fonts/RobotoSerif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Montserrat-bold.fntdata"/><Relationship Id="rId47" Type="http://schemas.openxmlformats.org/officeDocument/2006/relationships/font" Target="fonts/Montserrat-regular.fntdata"/><Relationship Id="rId49" Type="http://schemas.openxmlformats.org/officeDocument/2006/relationships/font" Target="fonts/Montserra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OpenSans-boldItalic.fntdata"/><Relationship Id="rId61" Type="http://schemas.openxmlformats.org/officeDocument/2006/relationships/font" Target="fonts/OpenSans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OpenSans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OpenSansExtraBold-bold.fntdata"/><Relationship Id="rId50" Type="http://schemas.openxmlformats.org/officeDocument/2006/relationships/font" Target="fonts/Montserrat-boldItalic.fntdata"/><Relationship Id="rId53" Type="http://schemas.openxmlformats.org/officeDocument/2006/relationships/font" Target="fonts/MontserratExtraBold-bold.fntdata"/><Relationship Id="rId52" Type="http://schemas.openxmlformats.org/officeDocument/2006/relationships/font" Target="fonts/OpenSansExtraBold-boldItalic.fntdata"/><Relationship Id="rId11" Type="http://schemas.openxmlformats.org/officeDocument/2006/relationships/slide" Target="slides/slide5.xml"/><Relationship Id="rId55" Type="http://schemas.openxmlformats.org/officeDocument/2006/relationships/font" Target="fonts/OpenSansLight-regular.fntdata"/><Relationship Id="rId10" Type="http://schemas.openxmlformats.org/officeDocument/2006/relationships/slide" Target="slides/slide4.xml"/><Relationship Id="rId54" Type="http://schemas.openxmlformats.org/officeDocument/2006/relationships/font" Target="fonts/MontserratExtraBold-boldItalic.fntdata"/><Relationship Id="rId13" Type="http://schemas.openxmlformats.org/officeDocument/2006/relationships/slide" Target="slides/slide7.xml"/><Relationship Id="rId57" Type="http://schemas.openxmlformats.org/officeDocument/2006/relationships/font" Target="fonts/OpenSansLight-italic.fntdata"/><Relationship Id="rId12" Type="http://schemas.openxmlformats.org/officeDocument/2006/relationships/slide" Target="slides/slide6.xml"/><Relationship Id="rId56" Type="http://schemas.openxmlformats.org/officeDocument/2006/relationships/font" Target="fonts/OpenSansLight-bold.fntdata"/><Relationship Id="rId15" Type="http://schemas.openxmlformats.org/officeDocument/2006/relationships/slide" Target="slides/slide9.xml"/><Relationship Id="rId59" Type="http://schemas.openxmlformats.org/officeDocument/2006/relationships/font" Target="fonts/OpenSans-regular.fntdata"/><Relationship Id="rId14" Type="http://schemas.openxmlformats.org/officeDocument/2006/relationships/slide" Target="slides/slide8.xml"/><Relationship Id="rId58" Type="http://schemas.openxmlformats.org/officeDocument/2006/relationships/font" Target="fonts/OpenSansLight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d47d46ff1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g2d47d46ff1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g2d47d46ff1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0e9b0b76d9_0_2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g30e9b0b76d9_0_2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6" name="Google Shape;246;g30e9b0b76d9_0_29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0e9b0b76d9_0_3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30e9b0b76d9_0_3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1" name="Google Shape;261;g30e9b0b76d9_0_3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0e9b0b76d9_0_3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30e9b0b76d9_0_3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5" name="Google Shape;275;g30e9b0b76d9_0_3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0e9b0b76d9_0_3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30e9b0b76d9_0_3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5" name="Google Shape;295;g30e9b0b76d9_0_3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0e9b0b76d9_0_3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30e9b0b76d9_0_3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9" name="Google Shape;309;g30e9b0b76d9_0_3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0e9b0b76d9_0_4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30e9b0b76d9_0_4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4" name="Google Shape;334;g30e9b0b76d9_0_4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0e9b0b76d9_0_3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g30e9b0b76d9_0_3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9" name="Google Shape;369;g30e9b0b76d9_0_3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0e9b0b76d9_0_4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g30e9b0b76d9_0_4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3" name="Google Shape;393;g30e9b0b76d9_0_4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0e9b0b76d9_0_4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g30e9b0b76d9_0_4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1" name="Google Shape;411;g30e9b0b76d9_0_4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0e9b0b76d9_0_5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g30e9b0b76d9_0_5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4" name="Google Shape;434;g30e9b0b76d9_0_5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d47d46ff1e_0_1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2d47d46ff1e_0_1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2d47d46ff1e_0_1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0e9b0b76d9_0_4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g30e9b0b76d9_0_4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7" name="Google Shape;447;g30e9b0b76d9_0_4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0e9b0b76d9_0_8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4" name="Google Shape;464;g30e9b0b76d9_0_8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5" name="Google Shape;465;g30e9b0b76d9_0_8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0e9b0b76d9_0_6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7" name="Google Shape;487;g30e9b0b76d9_0_6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8" name="Google Shape;488;g30e9b0b76d9_0_60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0e9b0b76d9_0_6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6" name="Google Shape;496;g30e9b0b76d9_0_6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7" name="Google Shape;497;g30e9b0b76d9_0_6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0e9b0b76d9_0_6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g30e9b0b76d9_0_6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7" name="Google Shape;517;g30e9b0b76d9_0_6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0e9b0b76d9_0_6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5" name="Google Shape;535;g30e9b0b76d9_0_6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6" name="Google Shape;536;g30e9b0b76d9_0_6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0e9b0b76d9_0_6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5" name="Google Shape;555;g30e9b0b76d9_0_6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6" name="Google Shape;556;g30e9b0b76d9_0_6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0e9b0b76d9_0_6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4" name="Google Shape;574;g30e9b0b76d9_0_6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5" name="Google Shape;575;g30e9b0b76d9_0_69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30e9b0b76d9_0_7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4" name="Google Shape;594;g30e9b0b76d9_0_7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5" name="Google Shape;595;g30e9b0b76d9_0_7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0e9b0b76d9_0_7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3" name="Google Shape;613;g30e9b0b76d9_0_7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4" name="Google Shape;614;g30e9b0b76d9_0_7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0e9b0b76d9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30e9b0b76d9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g30e9b0b76d9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0e9b0b76d9_0_7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2" name="Google Shape;622;g30e9b0b76d9_0_7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23" name="Google Shape;623;g30e9b0b76d9_0_7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30e9b0b76d9_0_8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6" name="Google Shape;636;g30e9b0b76d9_0_8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7" name="Google Shape;637;g30e9b0b76d9_0_8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0e9b0b76d9_0_7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0" name="Google Shape;650;g30e9b0b76d9_0_7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1" name="Google Shape;651;g30e9b0b76d9_0_76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30e9b0b76d9_0_7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6" name="Google Shape;666;g30e9b0b76d9_0_7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7" name="Google Shape;667;g30e9b0b76d9_0_7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30e9b0b76d9_0_7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0" name="Google Shape;680;g30e9b0b76d9_0_7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81" name="Google Shape;681;g30e9b0b76d9_0_79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30e9b0b76d9_0_8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30e9b0b76d9_0_8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4" name="Google Shape;694;g30e9b0b76d9_0_8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30e9b0b76d9_0_8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6" name="Google Shape;706;g30e9b0b76d9_0_8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7" name="Google Shape;707;g30e9b0b76d9_0_8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e9b0b76d9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0e9b0b76d9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g30e9b0b76d9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0e9b0b76d9_0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30e9b0b76d9_0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g30e9b0b76d9_0_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0e9b0b76d9_0_1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30e9b0b76d9_0_1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g30e9b0b76d9_0_1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0e9b0b76d9_0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30e9b0b76d9_0_1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30e9b0b76d9_0_1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0e9b0b76d9_0_2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30e9b0b76d9_0_2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g30e9b0b76d9_0_2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0e9b0b76d9_0_2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30e9b0b76d9_0_2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g30e9b0b76d9_0_2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283028" y="-1"/>
            <a:ext cx="38319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/>
          <p:nvPr>
            <p:ph idx="2" type="pic"/>
          </p:nvPr>
        </p:nvSpPr>
        <p:spPr>
          <a:xfrm>
            <a:off x="283028" y="-1"/>
            <a:ext cx="38319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Vertical Text">
  <p:cSld name="1_Title and Vertical 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586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>
  <p:cSld name="1_Two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>
  <p:cSld name="1_Comparis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ntent with Caption">
  <p:cSld name="1_Content with Ca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icture with Caption">
  <p:cSld name="1_Picture with Ca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Vertical Title and Text">
  <p:cSld name="1_Vertical Title and 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9_Custom Layout">
  <p:cSld name="39_Custom Layou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xtralife.com/novedades" TargetMode="External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xtralife.com/error" TargetMode="External"/><Relationship Id="rId4" Type="http://schemas.openxmlformats.org/officeDocument/2006/relationships/hyperlink" Target="https://www.xtralife.com/me-lo-invento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xtralife.com/url-vieja" TargetMode="External"/><Relationship Id="rId4" Type="http://schemas.openxmlformats.org/officeDocument/2006/relationships/hyperlink" Target="https://www.xtralife.com/redir?url=%5Burl_nueva%5D" TargetMode="External"/><Relationship Id="rId5" Type="http://schemas.openxmlformats.org/officeDocument/2006/relationships/hyperlink" Target="https://www.xtralife.com/url-vieja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Relationship Id="rId4" Type="http://schemas.openxmlformats.org/officeDocument/2006/relationships/hyperlink" Target="https://search.google.com/search-console/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4.png"/><Relationship Id="rId4" Type="http://schemas.openxmlformats.org/officeDocument/2006/relationships/hyperlink" Target="https://search.google.com/search-console/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Relationship Id="rId4" Type="http://schemas.openxmlformats.org/officeDocument/2006/relationships/hyperlink" Target="https://www.google.com/chrome/canary/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Relationship Id="rId4" Type="http://schemas.openxmlformats.org/officeDocument/2006/relationships/hyperlink" Target="https://tamethebots.com/tools/fetch-render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png"/><Relationship Id="rId4" Type="http://schemas.openxmlformats.org/officeDocument/2006/relationships/hyperlink" Target="https://technicalseo.com/tools/fetch-render/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.png"/><Relationship Id="rId4" Type="http://schemas.openxmlformats.org/officeDocument/2006/relationships/hyperlink" Target="https://technicalseo.com/tools/fetch-render/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jpg"/><Relationship Id="rId4" Type="http://schemas.openxmlformats.org/officeDocument/2006/relationships/image" Target="../media/image15.png"/><Relationship Id="rId5" Type="http://schemas.openxmlformats.org/officeDocument/2006/relationships/hyperlink" Target="https://www.linkedin.com/in/alfonsomoure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0"/>
          <p:cNvSpPr/>
          <p:nvPr/>
        </p:nvSpPr>
        <p:spPr>
          <a:xfrm>
            <a:off x="1" y="0"/>
            <a:ext cx="9144000" cy="25992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0"/>
          <p:cNvSpPr/>
          <p:nvPr/>
        </p:nvSpPr>
        <p:spPr>
          <a:xfrm rot="-5400000">
            <a:off x="2711046" y="-1521468"/>
            <a:ext cx="3721800" cy="8186700"/>
          </a:xfrm>
          <a:prstGeom prst="roundRect">
            <a:avLst>
              <a:gd fmla="val 8990" name="adj"/>
            </a:avLst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3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2754" r="12746" t="0"/>
          <a:stretch/>
        </p:blipFill>
        <p:spPr>
          <a:xfrm>
            <a:off x="283028" y="-1"/>
            <a:ext cx="383177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" name="Google Shape;77;p30"/>
          <p:cNvGrpSpPr/>
          <p:nvPr/>
        </p:nvGrpSpPr>
        <p:grpSpPr>
          <a:xfrm>
            <a:off x="4249734" y="1114719"/>
            <a:ext cx="4118489" cy="1954873"/>
            <a:chOff x="272750" y="2123436"/>
            <a:chExt cx="5491319" cy="2606497"/>
          </a:xfrm>
        </p:grpSpPr>
        <p:sp>
          <p:nvSpPr>
            <p:cNvPr id="78" name="Google Shape;78;p30"/>
            <p:cNvSpPr txBox="1"/>
            <p:nvPr/>
          </p:nvSpPr>
          <p:spPr>
            <a:xfrm>
              <a:off x="272750" y="2492524"/>
              <a:ext cx="5481600" cy="97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lang="en" sz="4300">
                  <a:solidFill>
                    <a:srgbClr val="262626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SEO para SPA</a:t>
              </a:r>
              <a:endParaRPr b="0" i="0" sz="4300" u="none" cap="none" strike="noStrike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79" name="Google Shape;79;p30"/>
            <p:cNvSpPr txBox="1"/>
            <p:nvPr/>
          </p:nvSpPr>
          <p:spPr>
            <a:xfrm>
              <a:off x="361649" y="2123436"/>
              <a:ext cx="46485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rgbClr val="262626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rPr>
                <a:t>Coders Cantabria</a:t>
              </a:r>
              <a:endParaRPr b="0" i="0" sz="600" u="none" cap="none" strike="noStrike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endParaRPr>
            </a:p>
          </p:txBody>
        </p:sp>
        <p:grpSp>
          <p:nvGrpSpPr>
            <p:cNvPr id="80" name="Google Shape;80;p30"/>
            <p:cNvGrpSpPr/>
            <p:nvPr/>
          </p:nvGrpSpPr>
          <p:grpSpPr>
            <a:xfrm>
              <a:off x="356269" y="4212395"/>
              <a:ext cx="5407800" cy="517538"/>
              <a:chOff x="356269" y="4039039"/>
              <a:chExt cx="5407800" cy="517538"/>
            </a:xfrm>
          </p:grpSpPr>
          <p:sp>
            <p:nvSpPr>
              <p:cNvPr id="81" name="Google Shape;81;p30"/>
              <p:cNvSpPr txBox="1"/>
              <p:nvPr/>
            </p:nvSpPr>
            <p:spPr>
              <a:xfrm>
                <a:off x="372610" y="4039039"/>
                <a:ext cx="3202200" cy="31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 sz="1100">
                    <a:solidFill>
                      <a:srgbClr val="262626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Alfonso “Mou” Moure</a:t>
                </a:r>
                <a:endParaRPr b="0" i="0" sz="600" u="none" cap="none" strike="noStrike">
                  <a:solidFill>
                    <a:srgbClr val="262626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82" name="Google Shape;82;p30"/>
              <p:cNvSpPr txBox="1"/>
              <p:nvPr/>
            </p:nvSpPr>
            <p:spPr>
              <a:xfrm>
                <a:off x="356269" y="4361577"/>
                <a:ext cx="5407800" cy="19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b="0" i="0" sz="5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sp>
        <p:nvSpPr>
          <p:cNvPr id="83" name="Google Shape;83;p30"/>
          <p:cNvSpPr txBox="1"/>
          <p:nvPr/>
        </p:nvSpPr>
        <p:spPr>
          <a:xfrm>
            <a:off x="4249724" y="2149400"/>
            <a:ext cx="4213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Sí, puedes usar Javascript en tu web y no romper el SEO.</a:t>
            </a:r>
            <a:endParaRPr b="0" i="0" sz="700" u="none" cap="none" strike="noStrike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Primero: ¿cómo llega el bot a mi página y cómo salta de un sitio a otro?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9" name="Google Shape;249;p39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50" name="Google Shape;250;p39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1" name="Google Shape;251;p39"/>
          <p:cNvGrpSpPr/>
          <p:nvPr/>
        </p:nvGrpSpPr>
        <p:grpSpPr>
          <a:xfrm>
            <a:off x="5023275" y="236724"/>
            <a:ext cx="3532050" cy="1520848"/>
            <a:chOff x="662611" y="883269"/>
            <a:chExt cx="4709400" cy="1740300"/>
          </a:xfrm>
        </p:grpSpPr>
        <p:sp>
          <p:nvSpPr>
            <p:cNvPr id="252" name="Google Shape;252;p39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53" name="Google Shape;253;p39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254" name="Google Shape;254;p39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URL única para acceder a cada view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55" name="Google Shape;255;p39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Como es un bot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stateless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, cada view de tu SPA debe ser accesible mediante una URL completa.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sp>
        <p:nvSpPr>
          <p:cNvPr id="256" name="Google Shape;256;p39"/>
          <p:cNvSpPr txBox="1"/>
          <p:nvPr/>
        </p:nvSpPr>
        <p:spPr>
          <a:xfrm>
            <a:off x="2088611" y="4302100"/>
            <a:ext cx="348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Roboto Serif"/>
                <a:ea typeface="Roboto Serif"/>
                <a:cs typeface="Roboto Serif"/>
                <a:sym typeface="Roboto Serif"/>
                <a:hlinkClick r:id="rId3"/>
              </a:rPr>
              <a:t>https://www.xtralife.com/novedades</a:t>
            </a:r>
            <a:endParaRPr sz="1200">
              <a:latin typeface="Roboto Serif"/>
              <a:ea typeface="Roboto Serif"/>
              <a:cs typeface="Roboto Serif"/>
              <a:sym typeface="Roboto Serif"/>
            </a:endParaRPr>
          </a:p>
        </p:txBody>
      </p:sp>
      <p:pic>
        <p:nvPicPr>
          <p:cNvPr id="257" name="Google Shape;25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3038" y="1899742"/>
            <a:ext cx="1412524" cy="31035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0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64" name="Google Shape;264;p40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40"/>
          <p:cNvSpPr/>
          <p:nvPr/>
        </p:nvSpPr>
        <p:spPr>
          <a:xfrm>
            <a:off x="4998600" y="2500850"/>
            <a:ext cx="3581400" cy="136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&lt;a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href="/producto/.../83395"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[...]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&lt;/a&gt;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66" name="Google Shape;266;p40"/>
          <p:cNvGrpSpPr/>
          <p:nvPr/>
        </p:nvGrpSpPr>
        <p:grpSpPr>
          <a:xfrm>
            <a:off x="5023275" y="236724"/>
            <a:ext cx="3532050" cy="1520848"/>
            <a:chOff x="662611" y="883269"/>
            <a:chExt cx="4709400" cy="1740300"/>
          </a:xfrm>
        </p:grpSpPr>
        <p:sp>
          <p:nvSpPr>
            <p:cNvPr id="267" name="Google Shape;267;p40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8" name="Google Shape;268;p40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269" name="Google Shape;269;p40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Disponibilidad de enlaces en el front-end</a:t>
                </a:r>
                <a:endParaRPr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70" name="Google Shape;270;p40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Todos los cambios de view deben hacerse mediante un enlace HTML con su precioso atributo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href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.</a:t>
                </a:r>
                <a:endParaRPr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sp>
        <p:nvSpPr>
          <p:cNvPr id="271" name="Google Shape;271;p40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Primero: ¿cómo llega el bot a mi página y cómo salta de un sitio a otro?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1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Primero: ¿cómo llega el bot a mi página y cómo salta de un sitio a otro?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8" name="Google Shape;278;p41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79" name="Google Shape;279;p41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0" name="Google Shape;280;p41"/>
          <p:cNvGrpSpPr/>
          <p:nvPr/>
        </p:nvGrpSpPr>
        <p:grpSpPr>
          <a:xfrm>
            <a:off x="5023275" y="236724"/>
            <a:ext cx="3532050" cy="1520848"/>
            <a:chOff x="662611" y="883269"/>
            <a:chExt cx="4709400" cy="1740300"/>
          </a:xfrm>
        </p:grpSpPr>
        <p:sp>
          <p:nvSpPr>
            <p:cNvPr id="281" name="Google Shape;281;p41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2" name="Google Shape;282;p41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283" name="Google Shape;283;p41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¿No puede el bot usar enlaces basados en JS sin un A?</a:t>
                </a:r>
                <a:endParaRPr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84" name="Google Shape;284;p41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Solo aquellos que, de manera muy evidente, hacen uso de una URL de destino para su ejecución.</a:t>
                </a:r>
                <a:endParaRPr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sp>
        <p:nvSpPr>
          <p:cNvPr id="285" name="Google Shape;285;p41"/>
          <p:cNvSpPr/>
          <p:nvPr/>
        </p:nvSpPr>
        <p:spPr>
          <a:xfrm>
            <a:off x="4998600" y="2001775"/>
            <a:ext cx="3581400" cy="125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Con un onclick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&lt;div onclick="open(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/producto/.../83395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);"&gt;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6" name="Google Shape;286;p41"/>
          <p:cNvSpPr/>
          <p:nvPr/>
        </p:nvSpPr>
        <p:spPr>
          <a:xfrm>
            <a:off x="4998600" y="3376050"/>
            <a:ext cx="3581400" cy="125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Con un pushState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&lt;div onclick="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history.pushState(null, '', '...'); (...)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&lt;/div&gt;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287" name="Google Shape;287;p41"/>
          <p:cNvGrpSpPr/>
          <p:nvPr/>
        </p:nvGrpSpPr>
        <p:grpSpPr>
          <a:xfrm>
            <a:off x="2805975" y="1869699"/>
            <a:ext cx="3532050" cy="1520848"/>
            <a:chOff x="662611" y="883269"/>
            <a:chExt cx="4709400" cy="1740300"/>
          </a:xfrm>
        </p:grpSpPr>
        <p:sp>
          <p:nvSpPr>
            <p:cNvPr id="288" name="Google Shape;288;p41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41"/>
            <p:cNvGrpSpPr/>
            <p:nvPr/>
          </p:nvGrpSpPr>
          <p:grpSpPr>
            <a:xfrm>
              <a:off x="919854" y="1006509"/>
              <a:ext cx="4194900" cy="1577413"/>
              <a:chOff x="973969" y="926365"/>
              <a:chExt cx="4194900" cy="1577413"/>
            </a:xfrm>
          </p:grpSpPr>
          <p:sp>
            <p:nvSpPr>
              <p:cNvPr id="290" name="Google Shape;290;p41"/>
              <p:cNvSpPr txBox="1"/>
              <p:nvPr/>
            </p:nvSpPr>
            <p:spPr>
              <a:xfrm>
                <a:off x="974036" y="926365"/>
                <a:ext cx="4052100" cy="325800"/>
              </a:xfrm>
              <a:prstGeom prst="rect">
                <a:avLst/>
              </a:prstGeom>
              <a:solidFill>
                <a:srgbClr val="F4CCC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Con sinceridad 😹️</a:t>
                </a:r>
                <a:endParaRPr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91" name="Google Shape;291;p41"/>
              <p:cNvSpPr txBox="1"/>
              <p:nvPr/>
            </p:nvSpPr>
            <p:spPr>
              <a:xfrm>
                <a:off x="973969" y="1262078"/>
                <a:ext cx="4194900" cy="1241700"/>
              </a:xfrm>
              <a:prstGeom prst="rect">
                <a:avLst/>
              </a:prstGeom>
              <a:solidFill>
                <a:srgbClr val="F4CCC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A mí no me gusta nada usar este tipo de soluciones. Mejor un atributo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href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 con una etiqueta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A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: esto no me ha fallado jamás. Con Google siempre es mejor KISS.</a:t>
                </a:r>
                <a:endParaRPr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2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Primero: ¿cómo llega el bot a mi página y cómo salta de un sitio a otro?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98" name="Google Shape;298;p42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99" name="Google Shape;299;p42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0" name="Google Shape;300;p42"/>
          <p:cNvGrpSpPr/>
          <p:nvPr/>
        </p:nvGrpSpPr>
        <p:grpSpPr>
          <a:xfrm>
            <a:off x="5023275" y="236724"/>
            <a:ext cx="3532050" cy="1520848"/>
            <a:chOff x="662611" y="883269"/>
            <a:chExt cx="4709400" cy="1740300"/>
          </a:xfrm>
        </p:grpSpPr>
        <p:sp>
          <p:nvSpPr>
            <p:cNvPr id="301" name="Google Shape;301;p42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2" name="Google Shape;302;p42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303" name="Google Shape;303;p42"/>
              <p:cNvSpPr txBox="1"/>
              <p:nvPr/>
            </p:nvSpPr>
            <p:spPr>
              <a:xfrm>
                <a:off x="974036" y="926365"/>
                <a:ext cx="4052100" cy="81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Mucho ojo con la navegación basada en cookies</a:t>
                </a:r>
                <a:endParaRPr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304" name="Google Shape;304;p42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El headless browser es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stateless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: no recuerda lo que ha visto antes. No hagas que la navegación dependa de cookies.</a:t>
                </a:r>
                <a:endParaRPr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pic>
        <p:nvPicPr>
          <p:cNvPr id="305" name="Google Shape;30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2063" y="2291675"/>
            <a:ext cx="1834476" cy="183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3"/>
          <p:cNvSpPr txBox="1"/>
          <p:nvPr/>
        </p:nvSpPr>
        <p:spPr>
          <a:xfrm>
            <a:off x="462525" y="799625"/>
            <a:ext cx="3871800" cy="23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Segundo: ¿cómo sabe el bot si está en el lugar correcto?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2" name="Google Shape;312;p43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13" name="Google Shape;313;p43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4" name="Google Shape;314;p43"/>
          <p:cNvGrpSpPr/>
          <p:nvPr/>
        </p:nvGrpSpPr>
        <p:grpSpPr>
          <a:xfrm>
            <a:off x="5023275" y="236703"/>
            <a:ext cx="3532050" cy="2167340"/>
            <a:chOff x="662611" y="883282"/>
            <a:chExt cx="4709400" cy="2135100"/>
          </a:xfrm>
        </p:grpSpPr>
        <p:sp>
          <p:nvSpPr>
            <p:cNvPr id="315" name="Google Shape;315;p43"/>
            <p:cNvSpPr/>
            <p:nvPr/>
          </p:nvSpPr>
          <p:spPr>
            <a:xfrm>
              <a:off x="662611" y="883282"/>
              <a:ext cx="4709400" cy="2135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6" name="Google Shape;316;p43"/>
            <p:cNvGrpSpPr/>
            <p:nvPr/>
          </p:nvGrpSpPr>
          <p:grpSpPr>
            <a:xfrm>
              <a:off x="919871" y="1006509"/>
              <a:ext cx="4194900" cy="1914311"/>
              <a:chOff x="973986" y="926365"/>
              <a:chExt cx="4194900" cy="1914311"/>
            </a:xfrm>
          </p:grpSpPr>
          <p:sp>
            <p:nvSpPr>
              <p:cNvPr id="317" name="Google Shape;317;p43"/>
              <p:cNvSpPr txBox="1"/>
              <p:nvPr/>
            </p:nvSpPr>
            <p:spPr>
              <a:xfrm>
                <a:off x="974036" y="926365"/>
                <a:ext cx="4052100" cy="492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Googlebot entiende de códigos de estado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318" name="Google Shape;318;p43"/>
              <p:cNvSpPr txBox="1"/>
              <p:nvPr/>
            </p:nvSpPr>
            <p:spPr>
              <a:xfrm>
                <a:off x="973986" y="1498776"/>
                <a:ext cx="4194900" cy="1341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Devuelve el código de estado correcto o redirige a otro lugar donde pueda devolverse. Ojo con los errores en </a:t>
                </a:r>
                <a:r>
                  <a:rPr lang="en" sz="1200">
                    <a:solidFill>
                      <a:srgbClr val="262626"/>
                    </a:solidFill>
                    <a:latin typeface="Courier New"/>
                    <a:ea typeface="Courier New"/>
                    <a:cs typeface="Courier New"/>
                    <a:sym typeface="Courier New"/>
                  </a:rPr>
                  <a:t>200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. Hay que forzar que sea el servidor quien responda el error.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sp>
        <p:nvSpPr>
          <p:cNvPr id="319" name="Google Shape;319;p43"/>
          <p:cNvSpPr/>
          <p:nvPr/>
        </p:nvSpPr>
        <p:spPr>
          <a:xfrm>
            <a:off x="1012050" y="4038500"/>
            <a:ext cx="6900900" cy="100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if (window.location.pathname === '/me-lo-invento') // y otra lógica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// Redirige a la URL de error, cargando el nuevo recurso desde el servidor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	window.location.replace('/error');  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10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320" name="Google Shape;320;p43"/>
          <p:cNvGrpSpPr/>
          <p:nvPr/>
        </p:nvGrpSpPr>
        <p:grpSpPr>
          <a:xfrm>
            <a:off x="5137288" y="3102475"/>
            <a:ext cx="3751167" cy="821899"/>
            <a:chOff x="5137288" y="3102475"/>
            <a:chExt cx="3751167" cy="821899"/>
          </a:xfrm>
        </p:grpSpPr>
        <p:grpSp>
          <p:nvGrpSpPr>
            <p:cNvPr id="321" name="Google Shape;321;p43"/>
            <p:cNvGrpSpPr/>
            <p:nvPr/>
          </p:nvGrpSpPr>
          <p:grpSpPr>
            <a:xfrm>
              <a:off x="5137288" y="3246974"/>
              <a:ext cx="3532200" cy="677400"/>
              <a:chOff x="4458625" y="2185024"/>
              <a:chExt cx="3532200" cy="677400"/>
            </a:xfrm>
          </p:grpSpPr>
          <p:sp>
            <p:nvSpPr>
              <p:cNvPr id="322" name="Google Shape;322;p43"/>
              <p:cNvSpPr/>
              <p:nvPr/>
            </p:nvSpPr>
            <p:spPr>
              <a:xfrm>
                <a:off x="4458625" y="2185024"/>
                <a:ext cx="3532200" cy="677400"/>
              </a:xfrm>
              <a:prstGeom prst="roundRect">
                <a:avLst>
                  <a:gd fmla="val 16667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90500" rotWithShape="0" algn="tl" dir="2700000" dist="381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43"/>
              <p:cNvSpPr txBox="1"/>
              <p:nvPr/>
            </p:nvSpPr>
            <p:spPr>
              <a:xfrm>
                <a:off x="4651558" y="2404465"/>
                <a:ext cx="3146100" cy="253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 u="sng">
                    <a:solidFill>
                      <a:schemeClr val="hlink"/>
                    </a:solidFill>
                    <a:latin typeface="Roboto Serif"/>
                    <a:ea typeface="Roboto Serif"/>
                    <a:cs typeface="Roboto Serif"/>
                    <a:sym typeface="Roboto Serif"/>
                    <a:hlinkClick r:id="rId3"/>
                  </a:rPr>
                  <a:t>https://www.xtralife.com/error</a:t>
                </a:r>
                <a:endParaRPr sz="1100">
                  <a:solidFill>
                    <a:srgbClr val="262626"/>
                  </a:solidFill>
                  <a:latin typeface="Roboto Serif"/>
                  <a:ea typeface="Roboto Serif"/>
                  <a:cs typeface="Roboto Serif"/>
                  <a:sym typeface="Roboto Serif"/>
                </a:endParaRPr>
              </a:p>
            </p:txBody>
          </p:sp>
        </p:grpSp>
        <p:sp>
          <p:nvSpPr>
            <p:cNvPr id="324" name="Google Shape;324;p43"/>
            <p:cNvSpPr/>
            <p:nvPr/>
          </p:nvSpPr>
          <p:spPr>
            <a:xfrm>
              <a:off x="8274655" y="3102475"/>
              <a:ext cx="613800" cy="270600"/>
            </a:xfrm>
            <a:prstGeom prst="roundRect">
              <a:avLst>
                <a:gd fmla="val 16667" name="adj"/>
              </a:avLst>
            </a:prstGeom>
            <a:solidFill>
              <a:srgbClr val="FF0000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>
                  <a:solidFill>
                    <a:srgbClr val="F2F2F2"/>
                  </a:solidFill>
                  <a:latin typeface="Calibri"/>
                  <a:ea typeface="Calibri"/>
                  <a:cs typeface="Calibri"/>
                  <a:sym typeface="Calibri"/>
                </a:rPr>
                <a:t>404</a:t>
              </a:r>
              <a:endParaRPr b="0" i="0" sz="12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5" name="Google Shape;325;p43"/>
          <p:cNvSpPr/>
          <p:nvPr/>
        </p:nvSpPr>
        <p:spPr>
          <a:xfrm>
            <a:off x="3894738" y="3382425"/>
            <a:ext cx="1135500" cy="40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Location change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26" name="Google Shape;326;p43"/>
          <p:cNvGrpSpPr/>
          <p:nvPr/>
        </p:nvGrpSpPr>
        <p:grpSpPr>
          <a:xfrm>
            <a:off x="255538" y="3102475"/>
            <a:ext cx="3736425" cy="821899"/>
            <a:chOff x="255538" y="3102475"/>
            <a:chExt cx="3736425" cy="821899"/>
          </a:xfrm>
        </p:grpSpPr>
        <p:grpSp>
          <p:nvGrpSpPr>
            <p:cNvPr id="327" name="Google Shape;327;p43"/>
            <p:cNvGrpSpPr/>
            <p:nvPr/>
          </p:nvGrpSpPr>
          <p:grpSpPr>
            <a:xfrm>
              <a:off x="255538" y="3246974"/>
              <a:ext cx="3532200" cy="677400"/>
              <a:chOff x="4458625" y="2185024"/>
              <a:chExt cx="3532200" cy="677400"/>
            </a:xfrm>
          </p:grpSpPr>
          <p:sp>
            <p:nvSpPr>
              <p:cNvPr id="328" name="Google Shape;328;p43"/>
              <p:cNvSpPr/>
              <p:nvPr/>
            </p:nvSpPr>
            <p:spPr>
              <a:xfrm>
                <a:off x="4458625" y="2185024"/>
                <a:ext cx="3532200" cy="677400"/>
              </a:xfrm>
              <a:prstGeom prst="roundRect">
                <a:avLst>
                  <a:gd fmla="val 16667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90500" rotWithShape="0" algn="tl" dir="2700000" dist="381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43"/>
              <p:cNvSpPr txBox="1"/>
              <p:nvPr/>
            </p:nvSpPr>
            <p:spPr>
              <a:xfrm>
                <a:off x="4651558" y="2404465"/>
                <a:ext cx="3146100" cy="2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100" u="sng">
                    <a:solidFill>
                      <a:schemeClr val="hlink"/>
                    </a:solidFill>
                    <a:latin typeface="Roboto Serif"/>
                    <a:ea typeface="Roboto Serif"/>
                    <a:cs typeface="Roboto Serif"/>
                    <a:sym typeface="Roboto Serif"/>
                    <a:hlinkClick r:id="rId4"/>
                  </a:rPr>
                  <a:t>https://www.xtralife.com/me-lo-invento</a:t>
                </a:r>
                <a:endParaRPr sz="11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  <p:sp>
          <p:nvSpPr>
            <p:cNvPr id="330" name="Google Shape;330;p43"/>
            <p:cNvSpPr/>
            <p:nvPr/>
          </p:nvSpPr>
          <p:spPr>
            <a:xfrm>
              <a:off x="3378163" y="3102475"/>
              <a:ext cx="613800" cy="270600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>
                  <a:solidFill>
                    <a:srgbClr val="F2F2F2"/>
                  </a:solidFill>
                  <a:latin typeface="Calibri"/>
                  <a:ea typeface="Calibri"/>
                  <a:cs typeface="Calibri"/>
                  <a:sym typeface="Calibri"/>
                </a:rPr>
                <a:t>200</a:t>
              </a:r>
              <a:endParaRPr b="0" i="0" sz="12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4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37" name="Google Shape;337;p44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8" name="Google Shape;338;p44"/>
          <p:cNvGrpSpPr/>
          <p:nvPr/>
        </p:nvGrpSpPr>
        <p:grpSpPr>
          <a:xfrm>
            <a:off x="255538" y="3102475"/>
            <a:ext cx="3736425" cy="821899"/>
            <a:chOff x="255538" y="3102475"/>
            <a:chExt cx="3736425" cy="821899"/>
          </a:xfrm>
        </p:grpSpPr>
        <p:grpSp>
          <p:nvGrpSpPr>
            <p:cNvPr id="339" name="Google Shape;339;p44"/>
            <p:cNvGrpSpPr/>
            <p:nvPr/>
          </p:nvGrpSpPr>
          <p:grpSpPr>
            <a:xfrm>
              <a:off x="255538" y="3246974"/>
              <a:ext cx="3532200" cy="677400"/>
              <a:chOff x="4458625" y="2185024"/>
              <a:chExt cx="3532200" cy="677400"/>
            </a:xfrm>
          </p:grpSpPr>
          <p:sp>
            <p:nvSpPr>
              <p:cNvPr id="340" name="Google Shape;340;p44"/>
              <p:cNvSpPr/>
              <p:nvPr/>
            </p:nvSpPr>
            <p:spPr>
              <a:xfrm>
                <a:off x="4458625" y="2185024"/>
                <a:ext cx="3532200" cy="677400"/>
              </a:xfrm>
              <a:prstGeom prst="roundRect">
                <a:avLst>
                  <a:gd fmla="val 16667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90500" rotWithShape="0" algn="tl" dir="2700000" dist="381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44"/>
              <p:cNvSpPr txBox="1"/>
              <p:nvPr/>
            </p:nvSpPr>
            <p:spPr>
              <a:xfrm>
                <a:off x="4651558" y="2404465"/>
                <a:ext cx="3146100" cy="2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100" u="sng">
                    <a:solidFill>
                      <a:schemeClr val="hlink"/>
                    </a:solidFill>
                    <a:latin typeface="Roboto Serif"/>
                    <a:ea typeface="Roboto Serif"/>
                    <a:cs typeface="Roboto Serif"/>
                    <a:sym typeface="Roboto Serif"/>
                    <a:hlinkClick r:id="rId3"/>
                  </a:rPr>
                  <a:t>https://www.xtralife.com/url-vieja</a:t>
                </a:r>
                <a:endParaRPr sz="11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  <p:sp>
          <p:nvSpPr>
            <p:cNvPr id="342" name="Google Shape;342;p44"/>
            <p:cNvSpPr/>
            <p:nvPr/>
          </p:nvSpPr>
          <p:spPr>
            <a:xfrm>
              <a:off x="3378163" y="3102475"/>
              <a:ext cx="613800" cy="270600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>
                  <a:solidFill>
                    <a:srgbClr val="F2F2F2"/>
                  </a:solidFill>
                  <a:latin typeface="Calibri"/>
                  <a:ea typeface="Calibri"/>
                  <a:cs typeface="Calibri"/>
                  <a:sym typeface="Calibri"/>
                </a:rPr>
                <a:t>200</a:t>
              </a:r>
              <a:endParaRPr b="0" i="0" sz="12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3" name="Google Shape;343;p44"/>
          <p:cNvGrpSpPr/>
          <p:nvPr/>
        </p:nvGrpSpPr>
        <p:grpSpPr>
          <a:xfrm>
            <a:off x="5137288" y="3102475"/>
            <a:ext cx="3751167" cy="821899"/>
            <a:chOff x="5137288" y="3102475"/>
            <a:chExt cx="3751167" cy="821899"/>
          </a:xfrm>
        </p:grpSpPr>
        <p:grpSp>
          <p:nvGrpSpPr>
            <p:cNvPr id="344" name="Google Shape;344;p44"/>
            <p:cNvGrpSpPr/>
            <p:nvPr/>
          </p:nvGrpSpPr>
          <p:grpSpPr>
            <a:xfrm>
              <a:off x="5137288" y="3246974"/>
              <a:ext cx="3532200" cy="677400"/>
              <a:chOff x="4458625" y="2185024"/>
              <a:chExt cx="3532200" cy="677400"/>
            </a:xfrm>
          </p:grpSpPr>
          <p:sp>
            <p:nvSpPr>
              <p:cNvPr id="345" name="Google Shape;345;p44"/>
              <p:cNvSpPr/>
              <p:nvPr/>
            </p:nvSpPr>
            <p:spPr>
              <a:xfrm>
                <a:off x="4458625" y="2185024"/>
                <a:ext cx="3532200" cy="677400"/>
              </a:xfrm>
              <a:prstGeom prst="roundRect">
                <a:avLst>
                  <a:gd fmla="val 16667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90500" rotWithShape="0" algn="tl" dir="2700000" dist="381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346;p44"/>
              <p:cNvSpPr txBox="1"/>
              <p:nvPr/>
            </p:nvSpPr>
            <p:spPr>
              <a:xfrm>
                <a:off x="4651558" y="2404465"/>
                <a:ext cx="3146100" cy="438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200" u="sng">
                    <a:solidFill>
                      <a:schemeClr val="hlink"/>
                    </a:solidFill>
                    <a:latin typeface="Roboto Serif"/>
                    <a:ea typeface="Roboto Serif"/>
                    <a:cs typeface="Roboto Serif"/>
                    <a:sym typeface="Roboto Serif"/>
                    <a:hlinkClick r:id="rId4"/>
                  </a:rPr>
                  <a:t>https://www.xtralife.com/redir?url=[url_nueva]</a:t>
                </a:r>
                <a:endParaRPr sz="1100">
                  <a:solidFill>
                    <a:srgbClr val="262626"/>
                  </a:solidFill>
                  <a:latin typeface="Roboto Serif"/>
                  <a:ea typeface="Roboto Serif"/>
                  <a:cs typeface="Roboto Serif"/>
                  <a:sym typeface="Roboto Serif"/>
                </a:endParaRPr>
              </a:p>
            </p:txBody>
          </p:sp>
        </p:grpSp>
        <p:sp>
          <p:nvSpPr>
            <p:cNvPr id="347" name="Google Shape;347;p44"/>
            <p:cNvSpPr/>
            <p:nvPr/>
          </p:nvSpPr>
          <p:spPr>
            <a:xfrm>
              <a:off x="8274655" y="3102475"/>
              <a:ext cx="613800" cy="270600"/>
            </a:xfrm>
            <a:prstGeom prst="roundRect">
              <a:avLst>
                <a:gd fmla="val 16667" name="adj"/>
              </a:avLst>
            </a:prstGeom>
            <a:solidFill>
              <a:srgbClr val="FCE5CD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>
                  <a:solidFill>
                    <a:srgbClr val="262626"/>
                  </a:solidFill>
                  <a:latin typeface="Calibri"/>
                  <a:ea typeface="Calibri"/>
                  <a:cs typeface="Calibri"/>
                  <a:sym typeface="Calibri"/>
                </a:rPr>
                <a:t>301</a:t>
              </a:r>
              <a:endParaRPr b="0" i="0" sz="12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8" name="Google Shape;348;p44"/>
          <p:cNvSpPr/>
          <p:nvPr/>
        </p:nvSpPr>
        <p:spPr>
          <a:xfrm>
            <a:off x="3894738" y="3382425"/>
            <a:ext cx="1135500" cy="40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Location change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49" name="Google Shape;349;p44"/>
          <p:cNvGrpSpPr/>
          <p:nvPr/>
        </p:nvGrpSpPr>
        <p:grpSpPr>
          <a:xfrm>
            <a:off x="2140388" y="4046500"/>
            <a:ext cx="3742150" cy="804699"/>
            <a:chOff x="2140388" y="4046500"/>
            <a:chExt cx="3742150" cy="804699"/>
          </a:xfrm>
        </p:grpSpPr>
        <p:grpSp>
          <p:nvGrpSpPr>
            <p:cNvPr id="350" name="Google Shape;350;p44"/>
            <p:cNvGrpSpPr/>
            <p:nvPr/>
          </p:nvGrpSpPr>
          <p:grpSpPr>
            <a:xfrm>
              <a:off x="2140388" y="4173799"/>
              <a:ext cx="3532200" cy="677400"/>
              <a:chOff x="4458625" y="2185024"/>
              <a:chExt cx="3532200" cy="677400"/>
            </a:xfrm>
          </p:grpSpPr>
          <p:sp>
            <p:nvSpPr>
              <p:cNvPr id="351" name="Google Shape;351;p44"/>
              <p:cNvSpPr/>
              <p:nvPr/>
            </p:nvSpPr>
            <p:spPr>
              <a:xfrm>
                <a:off x="4458625" y="2185024"/>
                <a:ext cx="3532200" cy="677400"/>
              </a:xfrm>
              <a:prstGeom prst="roundRect">
                <a:avLst>
                  <a:gd fmla="val 16667" name="adj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190500" rotWithShape="0" algn="tl" dir="2700000" dist="38100">
                  <a:srgbClr val="000000">
                    <a:alpha val="20000"/>
                  </a:srgbClr>
                </a:outerShdw>
              </a:effectLst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52;p44"/>
              <p:cNvSpPr txBox="1"/>
              <p:nvPr/>
            </p:nvSpPr>
            <p:spPr>
              <a:xfrm>
                <a:off x="4651558" y="2404465"/>
                <a:ext cx="3146100" cy="2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 sz="1100" u="sng">
                    <a:solidFill>
                      <a:schemeClr val="hlink"/>
                    </a:solidFill>
                    <a:latin typeface="Roboto Serif"/>
                    <a:ea typeface="Roboto Serif"/>
                    <a:cs typeface="Roboto Serif"/>
                    <a:sym typeface="Roboto Serif"/>
                    <a:hlinkClick r:id="rId5"/>
                  </a:rPr>
                  <a:t>https://www.xtralife.com/url-vieja</a:t>
                </a:r>
                <a:endParaRPr sz="11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  <p:sp>
          <p:nvSpPr>
            <p:cNvPr id="353" name="Google Shape;353;p44"/>
            <p:cNvSpPr/>
            <p:nvPr/>
          </p:nvSpPr>
          <p:spPr>
            <a:xfrm>
              <a:off x="5268738" y="4046500"/>
              <a:ext cx="613800" cy="270600"/>
            </a:xfrm>
            <a:prstGeom prst="roundRect">
              <a:avLst>
                <a:gd fmla="val 16667" name="adj"/>
              </a:avLst>
            </a:prstGeom>
            <a:solidFill>
              <a:schemeClr val="accent6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200">
                  <a:solidFill>
                    <a:srgbClr val="F2F2F2"/>
                  </a:solidFill>
                  <a:latin typeface="Calibri"/>
                  <a:ea typeface="Calibri"/>
                  <a:cs typeface="Calibri"/>
                  <a:sym typeface="Calibri"/>
                </a:rPr>
                <a:t>200</a:t>
              </a:r>
              <a:endParaRPr b="0" i="0" sz="1200" u="none" cap="none" strike="noStrik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4" name="Google Shape;354;p44"/>
          <p:cNvSpPr/>
          <p:nvPr/>
        </p:nvSpPr>
        <p:spPr>
          <a:xfrm flipH="1" rot="-619997">
            <a:off x="5806678" y="4071570"/>
            <a:ext cx="1135619" cy="40649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Redirección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p44"/>
          <p:cNvSpPr txBox="1"/>
          <p:nvPr/>
        </p:nvSpPr>
        <p:spPr>
          <a:xfrm>
            <a:off x="462525" y="799625"/>
            <a:ext cx="3871800" cy="23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Segundo: ¿cómo sabe el bot si está en el lugar correcto?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56" name="Google Shape;356;p44"/>
          <p:cNvGrpSpPr/>
          <p:nvPr/>
        </p:nvGrpSpPr>
        <p:grpSpPr>
          <a:xfrm>
            <a:off x="5023275" y="236719"/>
            <a:ext cx="3532050" cy="2625319"/>
            <a:chOff x="662611" y="883282"/>
            <a:chExt cx="4709400" cy="2135100"/>
          </a:xfrm>
        </p:grpSpPr>
        <p:sp>
          <p:nvSpPr>
            <p:cNvPr id="357" name="Google Shape;357;p44"/>
            <p:cNvSpPr/>
            <p:nvPr/>
          </p:nvSpPr>
          <p:spPr>
            <a:xfrm>
              <a:off x="662611" y="883282"/>
              <a:ext cx="4709400" cy="21351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44"/>
            <p:cNvGrpSpPr/>
            <p:nvPr/>
          </p:nvGrpSpPr>
          <p:grpSpPr>
            <a:xfrm>
              <a:off x="919871" y="1006509"/>
              <a:ext cx="4194900" cy="1905611"/>
              <a:chOff x="973986" y="926365"/>
              <a:chExt cx="4194900" cy="1905611"/>
            </a:xfrm>
          </p:grpSpPr>
          <p:sp>
            <p:nvSpPr>
              <p:cNvPr id="359" name="Google Shape;359;p44"/>
              <p:cNvSpPr txBox="1"/>
              <p:nvPr/>
            </p:nvSpPr>
            <p:spPr>
              <a:xfrm>
                <a:off x="974036" y="926365"/>
                <a:ext cx="4052100" cy="406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Uso de redirecciones desde Javascript enviadas por la SPA</a:t>
                </a:r>
                <a:endParaRPr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360" name="Google Shape;360;p44"/>
              <p:cNvSpPr txBox="1"/>
              <p:nvPr/>
            </p:nvSpPr>
            <p:spPr>
              <a:xfrm>
                <a:off x="973986" y="1498776"/>
                <a:ext cx="4194900" cy="1333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Cuando una URL cambia es preciso que Google lo sepa para evitar que pida la vieja y devuelva un 404. Para ello, usamos un nuevo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location change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 para enviar a una URL dummy que redirige “a donde haga falta”.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361" name="Google Shape;361;p44"/>
          <p:cNvGrpSpPr/>
          <p:nvPr/>
        </p:nvGrpSpPr>
        <p:grpSpPr>
          <a:xfrm>
            <a:off x="2805975" y="1869699"/>
            <a:ext cx="3532050" cy="1520848"/>
            <a:chOff x="662611" y="883269"/>
            <a:chExt cx="4709400" cy="1740300"/>
          </a:xfrm>
        </p:grpSpPr>
        <p:sp>
          <p:nvSpPr>
            <p:cNvPr id="362" name="Google Shape;362;p44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3" name="Google Shape;363;p44"/>
            <p:cNvGrpSpPr/>
            <p:nvPr/>
          </p:nvGrpSpPr>
          <p:grpSpPr>
            <a:xfrm>
              <a:off x="919854" y="1006509"/>
              <a:ext cx="4194900" cy="1577413"/>
              <a:chOff x="973969" y="926365"/>
              <a:chExt cx="4194900" cy="1577413"/>
            </a:xfrm>
          </p:grpSpPr>
          <p:sp>
            <p:nvSpPr>
              <p:cNvPr id="364" name="Google Shape;364;p44"/>
              <p:cNvSpPr txBox="1"/>
              <p:nvPr/>
            </p:nvSpPr>
            <p:spPr>
              <a:xfrm>
                <a:off x="974036" y="926365"/>
                <a:ext cx="4052100" cy="325800"/>
              </a:xfrm>
              <a:prstGeom prst="rect">
                <a:avLst/>
              </a:prstGeom>
              <a:solidFill>
                <a:srgbClr val="F4CCC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⚠️️ Cuidado con el </a:t>
                </a:r>
                <a:r>
                  <a:rPr i="1"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tragabolas</a:t>
                </a:r>
                <a:endParaRPr i="1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365" name="Google Shape;365;p44"/>
              <p:cNvSpPr txBox="1"/>
              <p:nvPr/>
            </p:nvSpPr>
            <p:spPr>
              <a:xfrm>
                <a:off x="973969" y="1262078"/>
                <a:ext cx="4194900" cy="1241700"/>
              </a:xfrm>
              <a:prstGeom prst="rect">
                <a:avLst/>
              </a:prstGeom>
              <a:solidFill>
                <a:srgbClr val="F4CCC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Nunca redirijáis con esta solución a una URL que no tengáis seguro que existe porque puede suponer un riesgo de seguridad y para SEO.</a:t>
                </a:r>
                <a:endParaRPr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5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72" name="Google Shape;372;p45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3" name="Google Shape;373;p45"/>
          <p:cNvGrpSpPr/>
          <p:nvPr/>
        </p:nvGrpSpPr>
        <p:grpSpPr>
          <a:xfrm>
            <a:off x="5023275" y="236724"/>
            <a:ext cx="3532050" cy="1520848"/>
            <a:chOff x="662611" y="883269"/>
            <a:chExt cx="4709400" cy="1740300"/>
          </a:xfrm>
        </p:grpSpPr>
        <p:sp>
          <p:nvSpPr>
            <p:cNvPr id="374" name="Google Shape;374;p45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45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376" name="Google Shape;376;p45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Cuidadito con el robots.txt sobre recursos del front-end…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377" name="Google Shape;377;p45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Dado que Googlebot necesita renderizar el contenido y verlo perfecto, no debemos bloquear los recursos clave.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378" name="Google Shape;378;p45"/>
          <p:cNvGrpSpPr/>
          <p:nvPr/>
        </p:nvGrpSpPr>
        <p:grpSpPr>
          <a:xfrm>
            <a:off x="5023275" y="1963203"/>
            <a:ext cx="3532050" cy="1249380"/>
            <a:chOff x="662611" y="883270"/>
            <a:chExt cx="4709400" cy="1373700"/>
          </a:xfrm>
        </p:grpSpPr>
        <p:sp>
          <p:nvSpPr>
            <p:cNvPr id="379" name="Google Shape;379;p45"/>
            <p:cNvSpPr/>
            <p:nvPr/>
          </p:nvSpPr>
          <p:spPr>
            <a:xfrm>
              <a:off x="662611" y="883270"/>
              <a:ext cx="4709400" cy="1373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0" name="Google Shape;380;p45"/>
            <p:cNvGrpSpPr/>
            <p:nvPr/>
          </p:nvGrpSpPr>
          <p:grpSpPr>
            <a:xfrm>
              <a:off x="919871" y="1006509"/>
              <a:ext cx="4194900" cy="1214415"/>
              <a:chOff x="973986" y="926365"/>
              <a:chExt cx="4194900" cy="1214415"/>
            </a:xfrm>
          </p:grpSpPr>
          <p:sp>
            <p:nvSpPr>
              <p:cNvPr id="381" name="Google Shape;381;p45"/>
              <p:cNvSpPr txBox="1"/>
              <p:nvPr/>
            </p:nvSpPr>
            <p:spPr>
              <a:xfrm>
                <a:off x="974036" y="926365"/>
                <a:ext cx="4052100" cy="313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Ficheros CSS y Javascript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382" name="Google Shape;382;p45"/>
              <p:cNvSpPr txBox="1"/>
              <p:nvPr/>
            </p:nvSpPr>
            <p:spPr>
              <a:xfrm>
                <a:off x="973986" y="1252180"/>
                <a:ext cx="4194900" cy="888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Son fundamentales para el render y, por lo tanto, debemos vigilar que nunca estén bloqueados en ningún nivel de robots.txt.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383" name="Google Shape;383;p45"/>
          <p:cNvGrpSpPr/>
          <p:nvPr/>
        </p:nvGrpSpPr>
        <p:grpSpPr>
          <a:xfrm>
            <a:off x="5023275" y="3418203"/>
            <a:ext cx="3532050" cy="1249380"/>
            <a:chOff x="662611" y="883270"/>
            <a:chExt cx="4709400" cy="1373700"/>
          </a:xfrm>
        </p:grpSpPr>
        <p:sp>
          <p:nvSpPr>
            <p:cNvPr id="384" name="Google Shape;384;p45"/>
            <p:cNvSpPr/>
            <p:nvPr/>
          </p:nvSpPr>
          <p:spPr>
            <a:xfrm>
              <a:off x="662611" y="883270"/>
              <a:ext cx="4709400" cy="1373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5" name="Google Shape;385;p45"/>
            <p:cNvGrpSpPr/>
            <p:nvPr/>
          </p:nvGrpSpPr>
          <p:grpSpPr>
            <a:xfrm>
              <a:off x="919871" y="1006509"/>
              <a:ext cx="4194900" cy="1214415"/>
              <a:chOff x="973986" y="926365"/>
              <a:chExt cx="4194900" cy="1214415"/>
            </a:xfrm>
          </p:grpSpPr>
          <p:sp>
            <p:nvSpPr>
              <p:cNvPr id="386" name="Google Shape;386;p45"/>
              <p:cNvSpPr txBox="1"/>
              <p:nvPr/>
            </p:nvSpPr>
            <p:spPr>
              <a:xfrm>
                <a:off x="974036" y="926365"/>
                <a:ext cx="4052100" cy="313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Imágenes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387" name="Google Shape;387;p45"/>
              <p:cNvSpPr txBox="1"/>
              <p:nvPr/>
            </p:nvSpPr>
            <p:spPr>
              <a:xfrm>
                <a:off x="973986" y="1252180"/>
                <a:ext cx="4194900" cy="888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Mucho ojo: las imágenes son importantes. Tampoco deben estar bloqueadas de ninguna manera.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sp>
        <p:nvSpPr>
          <p:cNvPr id="388" name="Google Shape;388;p45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Tercero: ¿puede Google verlo todo?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389" name="Google Shape;389;p45"/>
          <p:cNvPicPr preferRelativeResize="0"/>
          <p:nvPr/>
        </p:nvPicPr>
        <p:blipFill rotWithShape="1">
          <a:blip r:embed="rId3">
            <a:alphaModFix/>
          </a:blip>
          <a:srcRect b="17884" l="0" r="0" t="0"/>
          <a:stretch/>
        </p:blipFill>
        <p:spPr>
          <a:xfrm>
            <a:off x="3299800" y="2418400"/>
            <a:ext cx="1430124" cy="25685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6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Tercero: ¿puede Google verlo todo?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96" name="Google Shape;396;p46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97" name="Google Shape;397;p46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8" name="Google Shape;398;p46"/>
          <p:cNvGrpSpPr/>
          <p:nvPr/>
        </p:nvGrpSpPr>
        <p:grpSpPr>
          <a:xfrm>
            <a:off x="5023275" y="236724"/>
            <a:ext cx="3532050" cy="1520848"/>
            <a:chOff x="662611" y="883269"/>
            <a:chExt cx="4709400" cy="1740300"/>
          </a:xfrm>
        </p:grpSpPr>
        <p:sp>
          <p:nvSpPr>
            <p:cNvPr id="399" name="Google Shape;399;p46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0" name="Google Shape;400;p46"/>
            <p:cNvGrpSpPr/>
            <p:nvPr/>
          </p:nvGrpSpPr>
          <p:grpSpPr>
            <a:xfrm>
              <a:off x="919871" y="1006509"/>
              <a:ext cx="4194900" cy="1179911"/>
              <a:chOff x="973986" y="926365"/>
              <a:chExt cx="4194900" cy="1179911"/>
            </a:xfrm>
          </p:grpSpPr>
          <p:sp>
            <p:nvSpPr>
              <p:cNvPr id="401" name="Google Shape;401;p46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¡Y más cuidado todavía con recursos del back-end!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02" name="Google Shape;402;p46"/>
              <p:cNvSpPr txBox="1"/>
              <p:nvPr/>
            </p:nvSpPr>
            <p:spPr>
              <a:xfrm>
                <a:off x="973986" y="1498776"/>
                <a:ext cx="4194900" cy="607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Las SPA usan llamadas al back-end para cargar contenidos parciales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403" name="Google Shape;403;p46"/>
          <p:cNvGrpSpPr/>
          <p:nvPr/>
        </p:nvGrpSpPr>
        <p:grpSpPr>
          <a:xfrm>
            <a:off x="5023275" y="1963203"/>
            <a:ext cx="3532050" cy="1249380"/>
            <a:chOff x="662611" y="883270"/>
            <a:chExt cx="4709400" cy="1373700"/>
          </a:xfrm>
        </p:grpSpPr>
        <p:sp>
          <p:nvSpPr>
            <p:cNvPr id="404" name="Google Shape;404;p46"/>
            <p:cNvSpPr/>
            <p:nvPr/>
          </p:nvSpPr>
          <p:spPr>
            <a:xfrm>
              <a:off x="662611" y="883270"/>
              <a:ext cx="4709400" cy="1373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5" name="Google Shape;405;p46"/>
            <p:cNvGrpSpPr/>
            <p:nvPr/>
          </p:nvGrpSpPr>
          <p:grpSpPr>
            <a:xfrm>
              <a:off x="919871" y="1006509"/>
              <a:ext cx="4194900" cy="909615"/>
              <a:chOff x="973986" y="926365"/>
              <a:chExt cx="4194900" cy="909615"/>
            </a:xfrm>
          </p:grpSpPr>
          <p:sp>
            <p:nvSpPr>
              <p:cNvPr id="406" name="Google Shape;406;p46"/>
              <p:cNvSpPr txBox="1"/>
              <p:nvPr/>
            </p:nvSpPr>
            <p:spPr>
              <a:xfrm>
                <a:off x="974036" y="926365"/>
                <a:ext cx="4052100" cy="313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APIs internas: ¡nada de robots!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07" name="Google Shape;407;p46"/>
              <p:cNvSpPr txBox="1"/>
              <p:nvPr/>
            </p:nvSpPr>
            <p:spPr>
              <a:xfrm>
                <a:off x="973986" y="1252180"/>
                <a:ext cx="4194900" cy="583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Si bloqueas las llamadas a las API internas, corres el riesgo de dejar el front, vacío.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7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Cuarto</a:t>
            </a: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 ¿qu</a:t>
            </a: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 tal andamos de contenido</a:t>
            </a: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? ¿Y de HTML?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14" name="Google Shape;414;p47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415" name="Google Shape;415;p47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6" name="Google Shape;416;p47"/>
          <p:cNvGrpSpPr/>
          <p:nvPr/>
        </p:nvGrpSpPr>
        <p:grpSpPr>
          <a:xfrm>
            <a:off x="5023275" y="236724"/>
            <a:ext cx="3532050" cy="1520848"/>
            <a:chOff x="662611" y="883269"/>
            <a:chExt cx="4709400" cy="1740300"/>
          </a:xfrm>
        </p:grpSpPr>
        <p:sp>
          <p:nvSpPr>
            <p:cNvPr id="417" name="Google Shape;417;p47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18" name="Google Shape;418;p47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419" name="Google Shape;419;p47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¿Debe interactuar el usuario para ver contenido?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20" name="Google Shape;420;p47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¿Tienes desplegables? ¿Quiéres que Google indexe su contenido? Carga su texto y recursos desde el principio.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421" name="Google Shape;421;p47"/>
          <p:cNvGrpSpPr/>
          <p:nvPr/>
        </p:nvGrpSpPr>
        <p:grpSpPr>
          <a:xfrm>
            <a:off x="5023275" y="1963203"/>
            <a:ext cx="3532050" cy="1249380"/>
            <a:chOff x="662611" y="883270"/>
            <a:chExt cx="4709400" cy="1373700"/>
          </a:xfrm>
        </p:grpSpPr>
        <p:sp>
          <p:nvSpPr>
            <p:cNvPr id="422" name="Google Shape;422;p47"/>
            <p:cNvSpPr/>
            <p:nvPr/>
          </p:nvSpPr>
          <p:spPr>
            <a:xfrm>
              <a:off x="662611" y="883270"/>
              <a:ext cx="4709400" cy="1373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3" name="Google Shape;423;p47"/>
            <p:cNvGrpSpPr/>
            <p:nvPr/>
          </p:nvGrpSpPr>
          <p:grpSpPr>
            <a:xfrm>
              <a:off x="919871" y="1006509"/>
              <a:ext cx="4194900" cy="1214415"/>
              <a:chOff x="973986" y="926365"/>
              <a:chExt cx="4194900" cy="1214415"/>
            </a:xfrm>
          </p:grpSpPr>
          <p:sp>
            <p:nvSpPr>
              <p:cNvPr id="424" name="Google Shape;424;p47"/>
              <p:cNvSpPr txBox="1"/>
              <p:nvPr/>
            </p:nvSpPr>
            <p:spPr>
              <a:xfrm>
                <a:off x="974036" y="926365"/>
                <a:ext cx="4052100" cy="313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Modales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25" name="Google Shape;425;p47"/>
              <p:cNvSpPr txBox="1"/>
              <p:nvPr/>
            </p:nvSpPr>
            <p:spPr>
              <a:xfrm>
                <a:off x="973986" y="1252180"/>
                <a:ext cx="4194900" cy="888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Caso particular, pues no siempre se usan. Aplica la misma norma: ¿son interesantes para SEO? No esperes al usuario.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426" name="Google Shape;426;p47"/>
          <p:cNvGrpSpPr/>
          <p:nvPr/>
        </p:nvGrpSpPr>
        <p:grpSpPr>
          <a:xfrm>
            <a:off x="5023275" y="3418203"/>
            <a:ext cx="3532050" cy="1249380"/>
            <a:chOff x="662611" y="883270"/>
            <a:chExt cx="4709400" cy="1373700"/>
          </a:xfrm>
        </p:grpSpPr>
        <p:sp>
          <p:nvSpPr>
            <p:cNvPr id="427" name="Google Shape;427;p47"/>
            <p:cNvSpPr/>
            <p:nvPr/>
          </p:nvSpPr>
          <p:spPr>
            <a:xfrm>
              <a:off x="662611" y="883270"/>
              <a:ext cx="4709400" cy="1373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8" name="Google Shape;428;p47"/>
            <p:cNvGrpSpPr/>
            <p:nvPr/>
          </p:nvGrpSpPr>
          <p:grpSpPr>
            <a:xfrm>
              <a:off x="919871" y="1006509"/>
              <a:ext cx="4194900" cy="1214415"/>
              <a:chOff x="973986" y="926365"/>
              <a:chExt cx="4194900" cy="1214415"/>
            </a:xfrm>
          </p:grpSpPr>
          <p:sp>
            <p:nvSpPr>
              <p:cNvPr id="429" name="Google Shape;429;p47"/>
              <p:cNvSpPr txBox="1"/>
              <p:nvPr/>
            </p:nvSpPr>
            <p:spPr>
              <a:xfrm>
                <a:off x="974036" y="926365"/>
                <a:ext cx="4052100" cy="313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Imágenes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30" name="Google Shape;430;p47"/>
              <p:cNvSpPr txBox="1"/>
              <p:nvPr/>
            </p:nvSpPr>
            <p:spPr>
              <a:xfrm>
                <a:off x="973986" y="1252180"/>
                <a:ext cx="4194900" cy="888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El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lazy-loading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 es válido. Lo que no lo es es crear su etiqueta con interacciones del usuario.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8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Cuarto: ¿qué tal andamos de contenido? ¿Y de HTML?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37" name="Google Shape;437;p48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438" name="Google Shape;438;p48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39" name="Google Shape;439;p48"/>
          <p:cNvGrpSpPr/>
          <p:nvPr/>
        </p:nvGrpSpPr>
        <p:grpSpPr>
          <a:xfrm>
            <a:off x="5023275" y="236750"/>
            <a:ext cx="3532050" cy="4160660"/>
            <a:chOff x="662611" y="883259"/>
            <a:chExt cx="4709400" cy="4510200"/>
          </a:xfrm>
        </p:grpSpPr>
        <p:sp>
          <p:nvSpPr>
            <p:cNvPr id="440" name="Google Shape;440;p48"/>
            <p:cNvSpPr/>
            <p:nvPr/>
          </p:nvSpPr>
          <p:spPr>
            <a:xfrm>
              <a:off x="662611" y="883259"/>
              <a:ext cx="4709400" cy="45102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1" name="Google Shape;441;p48"/>
            <p:cNvGrpSpPr/>
            <p:nvPr/>
          </p:nvGrpSpPr>
          <p:grpSpPr>
            <a:xfrm>
              <a:off x="919871" y="1006509"/>
              <a:ext cx="4194900" cy="4151411"/>
              <a:chOff x="973986" y="926365"/>
              <a:chExt cx="4194900" cy="4151411"/>
            </a:xfrm>
          </p:grpSpPr>
          <p:sp>
            <p:nvSpPr>
              <p:cNvPr id="442" name="Google Shape;442;p48"/>
              <p:cNvSpPr txBox="1"/>
              <p:nvPr/>
            </p:nvSpPr>
            <p:spPr>
              <a:xfrm>
                <a:off x="974036" y="926365"/>
                <a:ext cx="4052100" cy="542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¿Y los recursos externos? Mapas, vídeos, etc.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43" name="Google Shape;443;p48"/>
              <p:cNvSpPr txBox="1"/>
              <p:nvPr/>
            </p:nvSpPr>
            <p:spPr>
              <a:xfrm>
                <a:off x="973986" y="1498776"/>
                <a:ext cx="4194900" cy="3579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Ese tipo de contenido no se indexa como tal. </a:t>
                </a:r>
                <a:endParaRPr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b="1" lang="en" sz="1200">
                    <a:solidFill>
                      <a:srgbClr val="262626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TL;DR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: Mi consejo suele ser cargar un preview en formato imagen con el mismo tamaño para que el render esté completo y activar el recurso dinámico con una interacción del usuario. Esto permite evitar el front-end tenga que cambiar de tamaño (con efecto negativo en web vitals: otro tema interesante), mientras que el usuario sigue pudiendo obtener su experiencia completa.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1"/>
          <p:cNvSpPr/>
          <p:nvPr/>
        </p:nvSpPr>
        <p:spPr>
          <a:xfrm flipH="1">
            <a:off x="631265" y="2935160"/>
            <a:ext cx="7881600" cy="2208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31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91" name="Google Shape;91;p31"/>
          <p:cNvGrpSpPr/>
          <p:nvPr/>
        </p:nvGrpSpPr>
        <p:grpSpPr>
          <a:xfrm>
            <a:off x="1006901" y="3467425"/>
            <a:ext cx="3431250" cy="1366650"/>
            <a:chOff x="1350877" y="2460407"/>
            <a:chExt cx="4575000" cy="1822200"/>
          </a:xfrm>
        </p:grpSpPr>
        <p:sp>
          <p:nvSpPr>
            <p:cNvPr id="92" name="Google Shape;92;p31"/>
            <p:cNvSpPr/>
            <p:nvPr/>
          </p:nvSpPr>
          <p:spPr>
            <a:xfrm>
              <a:off x="1350877" y="2460407"/>
              <a:ext cx="4575000" cy="18222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3" name="Google Shape;93;p31"/>
            <p:cNvGrpSpPr/>
            <p:nvPr/>
          </p:nvGrpSpPr>
          <p:grpSpPr>
            <a:xfrm>
              <a:off x="1462542" y="2554106"/>
              <a:ext cx="4351500" cy="1496900"/>
              <a:chOff x="1462541" y="2554106"/>
              <a:chExt cx="4351500" cy="1496900"/>
            </a:xfrm>
          </p:grpSpPr>
          <p:sp>
            <p:nvSpPr>
              <p:cNvPr id="94" name="Google Shape;94;p31"/>
              <p:cNvSpPr txBox="1"/>
              <p:nvPr/>
            </p:nvSpPr>
            <p:spPr>
              <a:xfrm>
                <a:off x="1462541" y="2554106"/>
                <a:ext cx="4351500" cy="37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rgbClr val="262626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3. Liadas gordas, mitos y leyendas</a:t>
                </a:r>
                <a:endParaRPr b="0" i="0" sz="900" u="none" cap="none" strike="noStrike">
                  <a:solidFill>
                    <a:srgbClr val="262626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95" name="Google Shape;95;p31"/>
              <p:cNvSpPr txBox="1"/>
              <p:nvPr/>
            </p:nvSpPr>
            <p:spPr>
              <a:xfrm>
                <a:off x="1538541" y="2973706"/>
                <a:ext cx="4107600" cy="107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ctr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7F7F7F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El render se olvida o pierde cosas por el camino, cookies indigestas y las versiones dinámicas separadas creadas por Cthulhu.</a:t>
                </a:r>
                <a:endParaRPr b="0" i="0" sz="1200" u="none" cap="none" strike="noStrike">
                  <a:solidFill>
                    <a:srgbClr val="7F7F7F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sp>
        <p:nvSpPr>
          <p:cNvPr id="96" name="Google Shape;96;p31"/>
          <p:cNvSpPr txBox="1"/>
          <p:nvPr/>
        </p:nvSpPr>
        <p:spPr>
          <a:xfrm>
            <a:off x="1439950" y="675381"/>
            <a:ext cx="626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¿Qué vamos a ver hoy?</a:t>
            </a:r>
            <a:endParaRPr b="0" i="0" sz="1400" u="none" cap="none" strike="noStrike">
              <a:solidFill>
                <a:srgbClr val="26262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97" name="Google Shape;97;p31"/>
          <p:cNvGrpSpPr/>
          <p:nvPr/>
        </p:nvGrpSpPr>
        <p:grpSpPr>
          <a:xfrm>
            <a:off x="1006926" y="1800100"/>
            <a:ext cx="3431250" cy="1366650"/>
            <a:chOff x="1006926" y="1800100"/>
            <a:chExt cx="3431250" cy="1366650"/>
          </a:xfrm>
        </p:grpSpPr>
        <p:sp>
          <p:nvSpPr>
            <p:cNvPr id="98" name="Google Shape;98;p31"/>
            <p:cNvSpPr/>
            <p:nvPr/>
          </p:nvSpPr>
          <p:spPr>
            <a:xfrm>
              <a:off x="1006926" y="1800100"/>
              <a:ext cx="3431250" cy="136665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9" name="Google Shape;99;p31"/>
            <p:cNvGrpSpPr/>
            <p:nvPr/>
          </p:nvGrpSpPr>
          <p:grpSpPr>
            <a:xfrm>
              <a:off x="1175675" y="1870375"/>
              <a:ext cx="3059150" cy="1122675"/>
              <a:chOff x="1575875" y="2554106"/>
              <a:chExt cx="4078867" cy="1496900"/>
            </a:xfrm>
          </p:grpSpPr>
          <p:sp>
            <p:nvSpPr>
              <p:cNvPr id="100" name="Google Shape;100;p31"/>
              <p:cNvSpPr txBox="1"/>
              <p:nvPr/>
            </p:nvSpPr>
            <p:spPr>
              <a:xfrm>
                <a:off x="1621842" y="2554106"/>
                <a:ext cx="4032900" cy="37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rgbClr val="262626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1. Render, Chrome y Googlebot</a:t>
                </a:r>
                <a:endParaRPr b="0" i="0" sz="900" u="none" cap="none" strike="noStrike">
                  <a:solidFill>
                    <a:srgbClr val="262626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101" name="Google Shape;101;p31"/>
              <p:cNvSpPr txBox="1"/>
              <p:nvPr/>
            </p:nvSpPr>
            <p:spPr>
              <a:xfrm>
                <a:off x="1575875" y="2973706"/>
                <a:ext cx="4032900" cy="107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ctr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7F7F7F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Qué es eso de una SPA y porqué tiene particularidades que afectan a SEO. Y, ya de paso, qué es eso del SEO.</a:t>
                </a:r>
                <a:endParaRPr b="0" i="0" sz="1200" u="none" cap="none" strike="noStrike">
                  <a:solidFill>
                    <a:srgbClr val="7F7F7F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102" name="Google Shape;102;p31"/>
          <p:cNvGrpSpPr/>
          <p:nvPr/>
        </p:nvGrpSpPr>
        <p:grpSpPr>
          <a:xfrm>
            <a:off x="4699651" y="3467425"/>
            <a:ext cx="3431250" cy="1366650"/>
            <a:chOff x="1350877" y="2460407"/>
            <a:chExt cx="4575000" cy="1822200"/>
          </a:xfrm>
        </p:grpSpPr>
        <p:sp>
          <p:nvSpPr>
            <p:cNvPr id="103" name="Google Shape;103;p31"/>
            <p:cNvSpPr/>
            <p:nvPr/>
          </p:nvSpPr>
          <p:spPr>
            <a:xfrm>
              <a:off x="1350877" y="2460407"/>
              <a:ext cx="4575000" cy="18222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4" name="Google Shape;104;p31"/>
            <p:cNvGrpSpPr/>
            <p:nvPr/>
          </p:nvGrpSpPr>
          <p:grpSpPr>
            <a:xfrm>
              <a:off x="1575876" y="2554106"/>
              <a:ext cx="4078867" cy="1496900"/>
              <a:chOff x="1575875" y="2554106"/>
              <a:chExt cx="4078867" cy="1496900"/>
            </a:xfrm>
          </p:grpSpPr>
          <p:sp>
            <p:nvSpPr>
              <p:cNvPr id="105" name="Google Shape;105;p31"/>
              <p:cNvSpPr txBox="1"/>
              <p:nvPr/>
            </p:nvSpPr>
            <p:spPr>
              <a:xfrm>
                <a:off x="1621842" y="2554106"/>
                <a:ext cx="4032900" cy="37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rgbClr val="262626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4. Herramientas y truquetes</a:t>
                </a:r>
                <a:endParaRPr b="0" i="0" sz="900" u="none" cap="none" strike="noStrike">
                  <a:solidFill>
                    <a:srgbClr val="262626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106" name="Google Shape;106;p31"/>
              <p:cNvSpPr txBox="1"/>
              <p:nvPr/>
            </p:nvSpPr>
            <p:spPr>
              <a:xfrm>
                <a:off x="1575875" y="2973706"/>
                <a:ext cx="4032900" cy="107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ctr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7F7F7F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Algunas conocidas, otras menos habituales: vamos a nutrir nuestra caja de herramientas con nuevos </a:t>
                </a:r>
                <a:r>
                  <a:rPr i="1" lang="en" sz="1200">
                    <a:solidFill>
                      <a:srgbClr val="7F7F7F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goodies</a:t>
                </a:r>
                <a:r>
                  <a:rPr lang="en" sz="1200">
                    <a:solidFill>
                      <a:srgbClr val="7F7F7F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.</a:t>
                </a:r>
                <a:endParaRPr b="0" i="0" sz="1200" u="none" cap="none" strike="noStrike">
                  <a:solidFill>
                    <a:srgbClr val="7F7F7F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107" name="Google Shape;107;p31"/>
          <p:cNvGrpSpPr/>
          <p:nvPr/>
        </p:nvGrpSpPr>
        <p:grpSpPr>
          <a:xfrm>
            <a:off x="4699651" y="1834850"/>
            <a:ext cx="3431250" cy="1366650"/>
            <a:chOff x="1350877" y="2460407"/>
            <a:chExt cx="4575000" cy="1822200"/>
          </a:xfrm>
        </p:grpSpPr>
        <p:sp>
          <p:nvSpPr>
            <p:cNvPr id="108" name="Google Shape;108;p31"/>
            <p:cNvSpPr/>
            <p:nvPr/>
          </p:nvSpPr>
          <p:spPr>
            <a:xfrm>
              <a:off x="1350877" y="2460407"/>
              <a:ext cx="4575000" cy="18222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9" name="Google Shape;109;p31"/>
            <p:cNvGrpSpPr/>
            <p:nvPr/>
          </p:nvGrpSpPr>
          <p:grpSpPr>
            <a:xfrm>
              <a:off x="1575876" y="2554106"/>
              <a:ext cx="4078867" cy="1496900"/>
              <a:chOff x="1575875" y="2554106"/>
              <a:chExt cx="4078867" cy="1496900"/>
            </a:xfrm>
          </p:grpSpPr>
          <p:sp>
            <p:nvSpPr>
              <p:cNvPr id="110" name="Google Shape;110;p31"/>
              <p:cNvSpPr txBox="1"/>
              <p:nvPr/>
            </p:nvSpPr>
            <p:spPr>
              <a:xfrm>
                <a:off x="1621842" y="2554106"/>
                <a:ext cx="4032900" cy="37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rgbClr val="262626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2. SEO dentro de la SPA</a:t>
                </a:r>
                <a:endParaRPr b="0" i="0" sz="900" u="none" cap="none" strike="noStrike">
                  <a:solidFill>
                    <a:srgbClr val="262626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111" name="Google Shape;111;p31"/>
              <p:cNvSpPr txBox="1"/>
              <p:nvPr/>
            </p:nvSpPr>
            <p:spPr>
              <a:xfrm>
                <a:off x="1575875" y="2973706"/>
                <a:ext cx="4032900" cy="107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ctr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7F7F7F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La SPA debe saber cómo hablar a Google. Y, casi más importante, debe saber hablar rápido y sin atascarse (demasiado).</a:t>
                </a:r>
                <a:endParaRPr b="0" i="0" sz="1200" u="none" cap="none" strike="noStrike">
                  <a:solidFill>
                    <a:srgbClr val="7F7F7F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9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Cuarto: ¿qué tal andamos de contenido? ¿Y de HTML?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50" name="Google Shape;450;p49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451" name="Google Shape;451;p49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2" name="Google Shape;452;p49"/>
          <p:cNvGrpSpPr/>
          <p:nvPr/>
        </p:nvGrpSpPr>
        <p:grpSpPr>
          <a:xfrm>
            <a:off x="5023275" y="236724"/>
            <a:ext cx="3532050" cy="1520848"/>
            <a:chOff x="662611" y="883269"/>
            <a:chExt cx="4709400" cy="1740300"/>
          </a:xfrm>
        </p:grpSpPr>
        <p:sp>
          <p:nvSpPr>
            <p:cNvPr id="453" name="Google Shape;453;p49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4" name="Google Shape;454;p49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455" name="Google Shape;455;p49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Carga de contenidos clave, con o sin Javascript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56" name="Google Shape;456;p49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TITLE, Meta Description, canonicals, meta robots tag, datos estructurados de Schema y otros: con o sin Javascript, pero cárgalos.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457" name="Google Shape;457;p49"/>
          <p:cNvGrpSpPr/>
          <p:nvPr/>
        </p:nvGrpSpPr>
        <p:grpSpPr>
          <a:xfrm>
            <a:off x="5023275" y="1963203"/>
            <a:ext cx="3532050" cy="1249380"/>
            <a:chOff x="662611" y="883270"/>
            <a:chExt cx="4709400" cy="1373700"/>
          </a:xfrm>
        </p:grpSpPr>
        <p:sp>
          <p:nvSpPr>
            <p:cNvPr id="458" name="Google Shape;458;p49"/>
            <p:cNvSpPr/>
            <p:nvPr/>
          </p:nvSpPr>
          <p:spPr>
            <a:xfrm>
              <a:off x="662611" y="883270"/>
              <a:ext cx="4709400" cy="1373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59" name="Google Shape;459;p49"/>
            <p:cNvGrpSpPr/>
            <p:nvPr/>
          </p:nvGrpSpPr>
          <p:grpSpPr>
            <a:xfrm>
              <a:off x="919871" y="1006521"/>
              <a:ext cx="4359339" cy="1214403"/>
              <a:chOff x="973986" y="926377"/>
              <a:chExt cx="4359339" cy="1214403"/>
            </a:xfrm>
          </p:grpSpPr>
          <p:sp>
            <p:nvSpPr>
              <p:cNvPr id="460" name="Google Shape;460;p49"/>
              <p:cNvSpPr txBox="1"/>
              <p:nvPr/>
            </p:nvSpPr>
            <p:spPr>
              <a:xfrm>
                <a:off x="974025" y="926377"/>
                <a:ext cx="4359300" cy="313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Tanto al inicio, como en cada view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61" name="Google Shape;461;p49"/>
              <p:cNvSpPr txBox="1"/>
              <p:nvPr/>
            </p:nvSpPr>
            <p:spPr>
              <a:xfrm>
                <a:off x="973986" y="1252180"/>
                <a:ext cx="4194900" cy="888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Carga su contenido siempre y actualiza su contenido cuando haga falta mediante Javascript sin ningún miedo.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0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Cinco: vísteme despacio, que tengo prisa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68" name="Google Shape;468;p50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469" name="Google Shape;469;p50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70" name="Google Shape;470;p50"/>
          <p:cNvGrpSpPr/>
          <p:nvPr/>
        </p:nvGrpSpPr>
        <p:grpSpPr>
          <a:xfrm>
            <a:off x="5023275" y="189474"/>
            <a:ext cx="3532050" cy="1520848"/>
            <a:chOff x="662611" y="883269"/>
            <a:chExt cx="4709400" cy="1740300"/>
          </a:xfrm>
        </p:grpSpPr>
        <p:sp>
          <p:nvSpPr>
            <p:cNvPr id="471" name="Google Shape;471;p50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72" name="Google Shape;472;p50"/>
            <p:cNvGrpSpPr/>
            <p:nvPr/>
          </p:nvGrpSpPr>
          <p:grpSpPr>
            <a:xfrm>
              <a:off x="919871" y="1006511"/>
              <a:ext cx="4452039" cy="1497009"/>
              <a:chOff x="973986" y="926367"/>
              <a:chExt cx="4452039" cy="1497009"/>
            </a:xfrm>
          </p:grpSpPr>
          <p:sp>
            <p:nvSpPr>
              <p:cNvPr id="473" name="Google Shape;473;p50"/>
              <p:cNvSpPr txBox="1"/>
              <p:nvPr/>
            </p:nvSpPr>
            <p:spPr>
              <a:xfrm>
                <a:off x="974025" y="926367"/>
                <a:ext cx="4452000" cy="572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La SPA inicial pesa. Pesa mucho. ¿Cuánto esperará Google?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74" name="Google Shape;474;p50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Si tu contenido no está disponible al 100% en menos de 5 segundos deberías activar todas las alarmas.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475" name="Google Shape;475;p50"/>
          <p:cNvGrpSpPr/>
          <p:nvPr/>
        </p:nvGrpSpPr>
        <p:grpSpPr>
          <a:xfrm>
            <a:off x="5023275" y="1915953"/>
            <a:ext cx="3532050" cy="1249380"/>
            <a:chOff x="662611" y="883270"/>
            <a:chExt cx="4709400" cy="1373700"/>
          </a:xfrm>
        </p:grpSpPr>
        <p:sp>
          <p:nvSpPr>
            <p:cNvPr id="476" name="Google Shape;476;p50"/>
            <p:cNvSpPr/>
            <p:nvPr/>
          </p:nvSpPr>
          <p:spPr>
            <a:xfrm>
              <a:off x="662611" y="883270"/>
              <a:ext cx="4709400" cy="13737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77" name="Google Shape;477;p50"/>
            <p:cNvGrpSpPr/>
            <p:nvPr/>
          </p:nvGrpSpPr>
          <p:grpSpPr>
            <a:xfrm>
              <a:off x="919871" y="1006521"/>
              <a:ext cx="4359339" cy="1214403"/>
              <a:chOff x="973986" y="926377"/>
              <a:chExt cx="4359339" cy="1214403"/>
            </a:xfrm>
          </p:grpSpPr>
          <p:sp>
            <p:nvSpPr>
              <p:cNvPr id="478" name="Google Shape;478;p50"/>
              <p:cNvSpPr txBox="1"/>
              <p:nvPr/>
            </p:nvSpPr>
            <p:spPr>
              <a:xfrm>
                <a:off x="974025" y="926377"/>
                <a:ext cx="4359300" cy="313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Ojo con web vitals: CLS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79" name="Google Shape;479;p50"/>
              <p:cNvSpPr txBox="1"/>
              <p:nvPr/>
            </p:nvSpPr>
            <p:spPr>
              <a:xfrm>
                <a:off x="973986" y="1252180"/>
                <a:ext cx="4194900" cy="888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Siempre son importantes, pero vigila el CLS de tu SPA: es mucho más vulnerable si tu front-end no está bien ajustado.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480" name="Google Shape;480;p50"/>
          <p:cNvGrpSpPr/>
          <p:nvPr/>
        </p:nvGrpSpPr>
        <p:grpSpPr>
          <a:xfrm>
            <a:off x="5023275" y="3370949"/>
            <a:ext cx="3532050" cy="1583076"/>
            <a:chOff x="662611" y="883265"/>
            <a:chExt cx="4709400" cy="1740600"/>
          </a:xfrm>
        </p:grpSpPr>
        <p:sp>
          <p:nvSpPr>
            <p:cNvPr id="481" name="Google Shape;481;p50"/>
            <p:cNvSpPr/>
            <p:nvPr/>
          </p:nvSpPr>
          <p:spPr>
            <a:xfrm>
              <a:off x="662611" y="883265"/>
              <a:ext cx="4709400" cy="17406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2" name="Google Shape;482;p50"/>
            <p:cNvGrpSpPr/>
            <p:nvPr/>
          </p:nvGrpSpPr>
          <p:grpSpPr>
            <a:xfrm>
              <a:off x="919871" y="1006521"/>
              <a:ext cx="4359339" cy="1518903"/>
              <a:chOff x="973986" y="926377"/>
              <a:chExt cx="4359339" cy="1518903"/>
            </a:xfrm>
          </p:grpSpPr>
          <p:sp>
            <p:nvSpPr>
              <p:cNvPr id="483" name="Google Shape;483;p50"/>
              <p:cNvSpPr txBox="1"/>
              <p:nvPr/>
            </p:nvSpPr>
            <p:spPr>
              <a:xfrm>
                <a:off x="974025" y="926377"/>
                <a:ext cx="4359300" cy="313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¿Qué tal tu LCP y FID?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484" name="Google Shape;484;p50"/>
              <p:cNvSpPr txBox="1"/>
              <p:nvPr/>
            </p:nvSpPr>
            <p:spPr>
              <a:xfrm>
                <a:off x="973986" y="1252180"/>
                <a:ext cx="4194900" cy="1193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Pre-reserva el espacio de tu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largest contentful paint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 y monitoriza tu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first input delay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 (FID) para asegurar web vitals y la calidad de la experiencia de usuario.</a:t>
                </a:r>
                <a:endParaRPr b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1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51"/>
          <p:cNvSpPr txBox="1"/>
          <p:nvPr/>
        </p:nvSpPr>
        <p:spPr>
          <a:xfrm>
            <a:off x="868775" y="849000"/>
            <a:ext cx="4780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3. Liadas gordas, mitos y leyendas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Algunas liadas pardas adicionales que he visto en mi trabajo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O como jorobar un trabajo bien hecho con toda la buena intención.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2" name="Google Shape;492;p51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51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9" name="Google Shape;499;p52"/>
          <p:cNvGrpSpPr/>
          <p:nvPr/>
        </p:nvGrpSpPr>
        <p:grpSpPr>
          <a:xfrm>
            <a:off x="2" y="0"/>
            <a:ext cx="3470108" cy="5143500"/>
            <a:chOff x="2" y="147750"/>
            <a:chExt cx="3470108" cy="5143500"/>
          </a:xfrm>
        </p:grpSpPr>
        <p:sp>
          <p:nvSpPr>
            <p:cNvPr id="500" name="Google Shape;500;p52"/>
            <p:cNvSpPr/>
            <p:nvPr/>
          </p:nvSpPr>
          <p:spPr>
            <a:xfrm>
              <a:off x="2" y="147750"/>
              <a:ext cx="2529600" cy="5143500"/>
            </a:xfrm>
            <a:prstGeom prst="rect">
              <a:avLst/>
            </a:prstGeom>
            <a:solidFill>
              <a:srgbClr val="E2725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52"/>
            <p:cNvSpPr/>
            <p:nvPr/>
          </p:nvSpPr>
          <p:spPr>
            <a:xfrm>
              <a:off x="911711" y="710107"/>
              <a:ext cx="2558400" cy="4018800"/>
            </a:xfrm>
            <a:prstGeom prst="roundRect">
              <a:avLst>
                <a:gd fmla="val 11128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2" name="Google Shape;502;p52"/>
          <p:cNvSpPr txBox="1"/>
          <p:nvPr/>
        </p:nvSpPr>
        <p:spPr>
          <a:xfrm>
            <a:off x="793552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503" name="Google Shape;503;p52"/>
          <p:cNvSpPr txBox="1"/>
          <p:nvPr/>
        </p:nvSpPr>
        <p:spPr>
          <a:xfrm>
            <a:off x="5150375" y="836650"/>
            <a:ext cx="38718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Catástrofe 1: separar la web mobile de la de desktop y olvidarte del asunto</a:t>
            </a:r>
            <a:endParaRPr sz="3000">
              <a:solidFill>
                <a:srgbClr val="26262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504" name="Google Shape;504;p52"/>
          <p:cNvGrpSpPr/>
          <p:nvPr/>
        </p:nvGrpSpPr>
        <p:grpSpPr>
          <a:xfrm>
            <a:off x="1140925" y="836572"/>
            <a:ext cx="3532050" cy="1560252"/>
            <a:chOff x="662611" y="883280"/>
            <a:chExt cx="4709400" cy="1537800"/>
          </a:xfrm>
        </p:grpSpPr>
        <p:sp>
          <p:nvSpPr>
            <p:cNvPr id="505" name="Google Shape;505;p52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6" name="Google Shape;506;p52"/>
            <p:cNvGrpSpPr/>
            <p:nvPr/>
          </p:nvGrpSpPr>
          <p:grpSpPr>
            <a:xfrm>
              <a:off x="919871" y="1006509"/>
              <a:ext cx="4194900" cy="1368911"/>
              <a:chOff x="973986" y="926365"/>
              <a:chExt cx="4194900" cy="1368911"/>
            </a:xfrm>
          </p:grpSpPr>
          <p:sp>
            <p:nvSpPr>
              <p:cNvPr id="507" name="Google Shape;507;p52"/>
              <p:cNvSpPr txBox="1"/>
              <p:nvPr/>
            </p:nvSpPr>
            <p:spPr>
              <a:xfrm>
                <a:off x="974036" y="926365"/>
                <a:ext cx="4052100" cy="492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“Separemos mobile y desktop para facilitar  adaptarlos”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08" name="Google Shape;508;p52"/>
              <p:cNvSpPr txBox="1"/>
              <p:nvPr/>
            </p:nvSpPr>
            <p:spPr>
              <a:xfrm>
                <a:off x="973986" y="1498776"/>
                <a:ext cx="4194900" cy="796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Amigas, amigos, para esto está el responsive. Si no tienes una buena razón, no lo hagas.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509" name="Google Shape;509;p52"/>
          <p:cNvGrpSpPr/>
          <p:nvPr/>
        </p:nvGrpSpPr>
        <p:grpSpPr>
          <a:xfrm>
            <a:off x="1140925" y="2720422"/>
            <a:ext cx="3597675" cy="1646215"/>
            <a:chOff x="662611" y="883280"/>
            <a:chExt cx="4796900" cy="1537800"/>
          </a:xfrm>
        </p:grpSpPr>
        <p:sp>
          <p:nvSpPr>
            <p:cNvPr id="510" name="Google Shape;510;p52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1" name="Google Shape;511;p52"/>
            <p:cNvGrpSpPr/>
            <p:nvPr/>
          </p:nvGrpSpPr>
          <p:grpSpPr>
            <a:xfrm>
              <a:off x="919911" y="1006520"/>
              <a:ext cx="4539600" cy="1335871"/>
              <a:chOff x="974026" y="926376"/>
              <a:chExt cx="4539600" cy="1335871"/>
            </a:xfrm>
          </p:grpSpPr>
          <p:sp>
            <p:nvSpPr>
              <p:cNvPr id="512" name="Google Shape;512;p52"/>
              <p:cNvSpPr txBox="1"/>
              <p:nvPr/>
            </p:nvSpPr>
            <p:spPr>
              <a:xfrm>
                <a:off x="974026" y="926376"/>
                <a:ext cx="4539600" cy="26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¿Por qué digo esto con una SPA?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13" name="Google Shape;513;p52"/>
              <p:cNvSpPr txBox="1"/>
              <p:nvPr/>
            </p:nvSpPr>
            <p:spPr>
              <a:xfrm>
                <a:off x="974036" y="1248547"/>
                <a:ext cx="4194900" cy="1013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Imaginad un caso en el que las redirecciones funcionan bien en la SPA de desktop pero no en mobile. ¿Qué hará Google? Nada bueno.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/>
          <p:nvPr/>
        </p:nvSpPr>
        <p:spPr>
          <a:xfrm>
            <a:off x="239350" y="94057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Catástrofe 2</a:t>
            </a: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 usar SSR (Server-Side Render) y pensar “esto ya está apañao”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520" name="Google Shape;520;p53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53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53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523" name="Google Shape;523;p53"/>
          <p:cNvGrpSpPr/>
          <p:nvPr/>
        </p:nvGrpSpPr>
        <p:grpSpPr>
          <a:xfrm>
            <a:off x="4412175" y="836619"/>
            <a:ext cx="3532050" cy="1538723"/>
            <a:chOff x="662611" y="883280"/>
            <a:chExt cx="4709400" cy="1537800"/>
          </a:xfrm>
        </p:grpSpPr>
        <p:sp>
          <p:nvSpPr>
            <p:cNvPr id="524" name="Google Shape;524;p53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25" name="Google Shape;525;p53"/>
            <p:cNvGrpSpPr/>
            <p:nvPr/>
          </p:nvGrpSpPr>
          <p:grpSpPr>
            <a:xfrm>
              <a:off x="919921" y="1006509"/>
              <a:ext cx="4194900" cy="1129782"/>
              <a:chOff x="974036" y="926365"/>
              <a:chExt cx="4194900" cy="1129782"/>
            </a:xfrm>
          </p:grpSpPr>
          <p:sp>
            <p:nvSpPr>
              <p:cNvPr id="526" name="Google Shape;526;p53"/>
              <p:cNvSpPr txBox="1"/>
              <p:nvPr/>
            </p:nvSpPr>
            <p:spPr>
              <a:xfrm>
                <a:off x="974036" y="926365"/>
                <a:ext cx="4052100" cy="284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SSR: bonito, queda genial. Caro.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27" name="Google Shape;527;p53"/>
              <p:cNvSpPr txBox="1"/>
              <p:nvPr/>
            </p:nvSpPr>
            <p:spPr>
              <a:xfrm>
                <a:off x="974036" y="1248547"/>
                <a:ext cx="4194900" cy="807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Googlebot ejecuta Javascript a la perfección. ¿Por qué invertir en SSR? Si te lo puedes permitir, está estupendo.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528" name="Google Shape;528;p53"/>
          <p:cNvGrpSpPr/>
          <p:nvPr/>
        </p:nvGrpSpPr>
        <p:grpSpPr>
          <a:xfrm>
            <a:off x="4412175" y="2571740"/>
            <a:ext cx="3532050" cy="1815988"/>
            <a:chOff x="662611" y="757338"/>
            <a:chExt cx="4709400" cy="1537800"/>
          </a:xfrm>
        </p:grpSpPr>
        <p:sp>
          <p:nvSpPr>
            <p:cNvPr id="529" name="Google Shape;529;p53"/>
            <p:cNvSpPr/>
            <p:nvPr/>
          </p:nvSpPr>
          <p:spPr>
            <a:xfrm>
              <a:off x="662611" y="757338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0" name="Google Shape;530;p53"/>
            <p:cNvGrpSpPr/>
            <p:nvPr/>
          </p:nvGrpSpPr>
          <p:grpSpPr>
            <a:xfrm>
              <a:off x="919971" y="881932"/>
              <a:ext cx="4452039" cy="1386307"/>
              <a:chOff x="974086" y="801788"/>
              <a:chExt cx="4452039" cy="1386307"/>
            </a:xfrm>
          </p:grpSpPr>
          <p:sp>
            <p:nvSpPr>
              <p:cNvPr id="531" name="Google Shape;531;p53"/>
              <p:cNvSpPr txBox="1"/>
              <p:nvPr/>
            </p:nvSpPr>
            <p:spPr>
              <a:xfrm>
                <a:off x="974125" y="801788"/>
                <a:ext cx="4452000" cy="423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“La agencia SEO dice que necesitamos SSR”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32" name="Google Shape;532;p53"/>
              <p:cNvSpPr txBox="1"/>
              <p:nvPr/>
            </p:nvSpPr>
            <p:spPr>
              <a:xfrm>
                <a:off x="974086" y="1269195"/>
                <a:ext cx="4194900" cy="918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Todo lo expuesto como reglas SEO para SPA sigue siendo válido si usas una SSR. No te confíes: aplica todo lo necesario para trabajar y no te confíes con tus €€€.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4"/>
          <p:cNvSpPr txBox="1"/>
          <p:nvPr/>
        </p:nvSpPr>
        <p:spPr>
          <a:xfrm>
            <a:off x="5150375" y="836650"/>
            <a:ext cx="38718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Catástrofe 3</a:t>
            </a: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 el listener de la muerte al que nadie escucha</a:t>
            </a:r>
            <a:endParaRPr sz="3000">
              <a:solidFill>
                <a:srgbClr val="26262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539" name="Google Shape;539;p54"/>
          <p:cNvGrpSpPr/>
          <p:nvPr/>
        </p:nvGrpSpPr>
        <p:grpSpPr>
          <a:xfrm>
            <a:off x="2" y="0"/>
            <a:ext cx="3470108" cy="5143500"/>
            <a:chOff x="2" y="147750"/>
            <a:chExt cx="3470108" cy="5143500"/>
          </a:xfrm>
        </p:grpSpPr>
        <p:sp>
          <p:nvSpPr>
            <p:cNvPr id="540" name="Google Shape;540;p54"/>
            <p:cNvSpPr/>
            <p:nvPr/>
          </p:nvSpPr>
          <p:spPr>
            <a:xfrm>
              <a:off x="2" y="147750"/>
              <a:ext cx="2529600" cy="5143500"/>
            </a:xfrm>
            <a:prstGeom prst="rect">
              <a:avLst/>
            </a:prstGeom>
            <a:solidFill>
              <a:srgbClr val="E2725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54"/>
            <p:cNvSpPr/>
            <p:nvPr/>
          </p:nvSpPr>
          <p:spPr>
            <a:xfrm>
              <a:off x="911711" y="710107"/>
              <a:ext cx="2558400" cy="4018800"/>
            </a:xfrm>
            <a:prstGeom prst="roundRect">
              <a:avLst>
                <a:gd fmla="val 11128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42" name="Google Shape;542;p54"/>
          <p:cNvSpPr txBox="1"/>
          <p:nvPr/>
        </p:nvSpPr>
        <p:spPr>
          <a:xfrm>
            <a:off x="793552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543" name="Google Shape;543;p54"/>
          <p:cNvGrpSpPr/>
          <p:nvPr/>
        </p:nvGrpSpPr>
        <p:grpSpPr>
          <a:xfrm>
            <a:off x="1140925" y="760429"/>
            <a:ext cx="3532050" cy="1562405"/>
            <a:chOff x="662611" y="883280"/>
            <a:chExt cx="4709400" cy="1537800"/>
          </a:xfrm>
        </p:grpSpPr>
        <p:sp>
          <p:nvSpPr>
            <p:cNvPr id="544" name="Google Shape;544;p54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45" name="Google Shape;545;p54"/>
            <p:cNvGrpSpPr/>
            <p:nvPr/>
          </p:nvGrpSpPr>
          <p:grpSpPr>
            <a:xfrm>
              <a:off x="919871" y="1006509"/>
              <a:ext cx="4194900" cy="1367711"/>
              <a:chOff x="973986" y="926365"/>
              <a:chExt cx="4194900" cy="1367711"/>
            </a:xfrm>
          </p:grpSpPr>
          <p:sp>
            <p:nvSpPr>
              <p:cNvPr id="546" name="Google Shape;546;p54"/>
              <p:cNvSpPr txBox="1"/>
              <p:nvPr/>
            </p:nvSpPr>
            <p:spPr>
              <a:xfrm>
                <a:off x="974036" y="926365"/>
                <a:ext cx="4052100" cy="492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“Ponemos un listener para cuando acabe y listo”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47" name="Google Shape;547;p54"/>
              <p:cNvSpPr txBox="1"/>
              <p:nvPr/>
            </p:nvSpPr>
            <p:spPr>
              <a:xfrm>
                <a:off x="973986" y="1498776"/>
                <a:ext cx="4194900" cy="795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Mucho ojo con usar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requestIdleCallback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: el Chrome de Googlebot no tiene periodos idle y nunca sucederá. ¡No para nunca!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548" name="Google Shape;548;p54"/>
          <p:cNvGrpSpPr/>
          <p:nvPr/>
        </p:nvGrpSpPr>
        <p:grpSpPr>
          <a:xfrm>
            <a:off x="1140925" y="2540031"/>
            <a:ext cx="3597675" cy="1821985"/>
            <a:chOff x="662611" y="883280"/>
            <a:chExt cx="4796900" cy="1537800"/>
          </a:xfrm>
        </p:grpSpPr>
        <p:sp>
          <p:nvSpPr>
            <p:cNvPr id="549" name="Google Shape;549;p54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0" name="Google Shape;550;p54"/>
            <p:cNvGrpSpPr/>
            <p:nvPr/>
          </p:nvGrpSpPr>
          <p:grpSpPr>
            <a:xfrm>
              <a:off x="919871" y="1006520"/>
              <a:ext cx="4539640" cy="1383307"/>
              <a:chOff x="973986" y="926376"/>
              <a:chExt cx="4539640" cy="1383307"/>
            </a:xfrm>
          </p:grpSpPr>
          <p:sp>
            <p:nvSpPr>
              <p:cNvPr id="551" name="Google Shape;551;p54"/>
              <p:cNvSpPr txBox="1"/>
              <p:nvPr/>
            </p:nvSpPr>
            <p:spPr>
              <a:xfrm>
                <a:off x="974026" y="926376"/>
                <a:ext cx="4539600" cy="422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“Ponemos un listener de scroll y apañao”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52" name="Google Shape;552;p54"/>
              <p:cNvSpPr txBox="1"/>
              <p:nvPr/>
            </p:nvSpPr>
            <p:spPr>
              <a:xfrm>
                <a:off x="973986" y="1393783"/>
                <a:ext cx="4194900" cy="915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Si 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quieres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 apañar que algo fundamental no cargue parece una buena idea. Si prefieres que funcione, recuerda: el contenido clave no debe esperar una interacción.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5"/>
          <p:cNvSpPr txBox="1"/>
          <p:nvPr/>
        </p:nvSpPr>
        <p:spPr>
          <a:xfrm>
            <a:off x="239350" y="94057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Catástrofe 4: no hacer uso de try-catch y dejarlo todo a la buena de voluntad del navegador (nota: no la tiene)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559" name="Google Shape;559;p55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0" name="Google Shape;560;p55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1" name="Google Shape;561;p55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562" name="Google Shape;562;p55"/>
          <p:cNvGrpSpPr/>
          <p:nvPr/>
        </p:nvGrpSpPr>
        <p:grpSpPr>
          <a:xfrm>
            <a:off x="4412175" y="836659"/>
            <a:ext cx="3532050" cy="1352927"/>
            <a:chOff x="662611" y="883280"/>
            <a:chExt cx="4709400" cy="1548149"/>
          </a:xfrm>
        </p:grpSpPr>
        <p:sp>
          <p:nvSpPr>
            <p:cNvPr id="563" name="Google Shape;563;p55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4" name="Google Shape;564;p55"/>
            <p:cNvGrpSpPr/>
            <p:nvPr/>
          </p:nvGrpSpPr>
          <p:grpSpPr>
            <a:xfrm>
              <a:off x="919854" y="1006509"/>
              <a:ext cx="4194900" cy="1424920"/>
              <a:chOff x="973969" y="926365"/>
              <a:chExt cx="4194900" cy="1424920"/>
            </a:xfrm>
          </p:grpSpPr>
          <p:sp>
            <p:nvSpPr>
              <p:cNvPr id="565" name="Google Shape;565;p55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“Solo es un request, no pasa nada”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66" name="Google Shape;566;p55"/>
              <p:cNvSpPr txBox="1"/>
              <p:nvPr/>
            </p:nvSpPr>
            <p:spPr>
              <a:xfrm>
                <a:off x="973969" y="1426685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¿Y si la llamada a la API falla? ¿Qué sucede si no hay respuesta o tarda demasiado? No bloquees el navegador.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567" name="Google Shape;567;p55"/>
          <p:cNvGrpSpPr/>
          <p:nvPr/>
        </p:nvGrpSpPr>
        <p:grpSpPr>
          <a:xfrm>
            <a:off x="4412175" y="2720422"/>
            <a:ext cx="3532050" cy="1646215"/>
            <a:chOff x="662611" y="883280"/>
            <a:chExt cx="4709400" cy="1537800"/>
          </a:xfrm>
        </p:grpSpPr>
        <p:sp>
          <p:nvSpPr>
            <p:cNvPr id="568" name="Google Shape;568;p55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9" name="Google Shape;569;p55"/>
            <p:cNvGrpSpPr/>
            <p:nvPr/>
          </p:nvGrpSpPr>
          <p:grpSpPr>
            <a:xfrm>
              <a:off x="919921" y="1006509"/>
              <a:ext cx="4194900" cy="1219345"/>
              <a:chOff x="974036" y="926365"/>
              <a:chExt cx="4194900" cy="1219345"/>
            </a:xfrm>
          </p:grpSpPr>
          <p:sp>
            <p:nvSpPr>
              <p:cNvPr id="570" name="Google Shape;570;p55"/>
              <p:cNvSpPr txBox="1"/>
              <p:nvPr/>
            </p:nvSpPr>
            <p:spPr>
              <a:xfrm>
                <a:off x="974036" y="926365"/>
                <a:ext cx="4052100" cy="467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“Ya miraremos lo de la licencia de Google Maps”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71" name="Google Shape;571;p55"/>
              <p:cNvSpPr txBox="1"/>
              <p:nvPr/>
            </p:nvSpPr>
            <p:spPr>
              <a:xfrm>
                <a:off x="974036" y="1390910"/>
                <a:ext cx="4194900" cy="754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¿Qué pasa si la licencia de un bloque ha caducado? ¿Y si hay dependencias que disparan excepciones no controladas? 👎🏼️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6"/>
          <p:cNvSpPr txBox="1"/>
          <p:nvPr/>
        </p:nvSpPr>
        <p:spPr>
          <a:xfrm>
            <a:off x="5150375" y="836650"/>
            <a:ext cx="38718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Catástrofe 5: divide, vencer</a:t>
            </a: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ás y la liarás</a:t>
            </a:r>
            <a:endParaRPr sz="3000">
              <a:solidFill>
                <a:srgbClr val="26262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578" name="Google Shape;578;p56"/>
          <p:cNvGrpSpPr/>
          <p:nvPr/>
        </p:nvGrpSpPr>
        <p:grpSpPr>
          <a:xfrm>
            <a:off x="2" y="0"/>
            <a:ext cx="3470108" cy="5143500"/>
            <a:chOff x="2" y="147750"/>
            <a:chExt cx="3470108" cy="5143500"/>
          </a:xfrm>
        </p:grpSpPr>
        <p:sp>
          <p:nvSpPr>
            <p:cNvPr id="579" name="Google Shape;579;p56"/>
            <p:cNvSpPr/>
            <p:nvPr/>
          </p:nvSpPr>
          <p:spPr>
            <a:xfrm>
              <a:off x="2" y="147750"/>
              <a:ext cx="2529600" cy="5143500"/>
            </a:xfrm>
            <a:prstGeom prst="rect">
              <a:avLst/>
            </a:prstGeom>
            <a:solidFill>
              <a:srgbClr val="E2725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56"/>
            <p:cNvSpPr/>
            <p:nvPr/>
          </p:nvSpPr>
          <p:spPr>
            <a:xfrm>
              <a:off x="911711" y="710107"/>
              <a:ext cx="2558400" cy="4018800"/>
            </a:xfrm>
            <a:prstGeom prst="roundRect">
              <a:avLst>
                <a:gd fmla="val 11128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1" name="Google Shape;581;p56"/>
          <p:cNvSpPr txBox="1"/>
          <p:nvPr/>
        </p:nvSpPr>
        <p:spPr>
          <a:xfrm>
            <a:off x="793552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582" name="Google Shape;582;p56"/>
          <p:cNvGrpSpPr/>
          <p:nvPr/>
        </p:nvGrpSpPr>
        <p:grpSpPr>
          <a:xfrm>
            <a:off x="1140925" y="836683"/>
            <a:ext cx="3532050" cy="1596083"/>
            <a:chOff x="662611" y="883280"/>
            <a:chExt cx="4709400" cy="1537800"/>
          </a:xfrm>
        </p:grpSpPr>
        <p:sp>
          <p:nvSpPr>
            <p:cNvPr id="583" name="Google Shape;583;p56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84" name="Google Shape;584;p56"/>
            <p:cNvGrpSpPr/>
            <p:nvPr/>
          </p:nvGrpSpPr>
          <p:grpSpPr>
            <a:xfrm>
              <a:off x="919921" y="1006509"/>
              <a:ext cx="4194900" cy="1362268"/>
              <a:chOff x="974036" y="926365"/>
              <a:chExt cx="4194900" cy="1362268"/>
            </a:xfrm>
          </p:grpSpPr>
          <p:sp>
            <p:nvSpPr>
              <p:cNvPr id="585" name="Google Shape;585;p56"/>
              <p:cNvSpPr txBox="1"/>
              <p:nvPr/>
            </p:nvSpPr>
            <p:spPr>
              <a:xfrm>
                <a:off x="974036" y="926365"/>
                <a:ext cx="4052100" cy="482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Código repartido entre varios ficheros: útil, ordenado, malo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86" name="Google Shape;586;p56"/>
              <p:cNvSpPr txBox="1"/>
              <p:nvPr/>
            </p:nvSpPr>
            <p:spPr>
              <a:xfrm>
                <a:off x="974036" y="1510133"/>
                <a:ext cx="4194900" cy="77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Ojo, malo para SEO. Me gusta la abstracción, pero a Google no le gusta descargar de más. Ojo con el </a:t>
                </a:r>
                <a:r>
                  <a:rPr i="1"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crawl rate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.</a:t>
                </a:r>
                <a:endParaRPr b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587" name="Google Shape;587;p56"/>
          <p:cNvGrpSpPr/>
          <p:nvPr/>
        </p:nvGrpSpPr>
        <p:grpSpPr>
          <a:xfrm>
            <a:off x="1140925" y="2720422"/>
            <a:ext cx="3597675" cy="1646215"/>
            <a:chOff x="662611" y="883280"/>
            <a:chExt cx="4796900" cy="1537800"/>
          </a:xfrm>
        </p:grpSpPr>
        <p:sp>
          <p:nvSpPr>
            <p:cNvPr id="588" name="Google Shape;588;p56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89" name="Google Shape;589;p56"/>
            <p:cNvGrpSpPr/>
            <p:nvPr/>
          </p:nvGrpSpPr>
          <p:grpSpPr>
            <a:xfrm>
              <a:off x="919911" y="1006520"/>
              <a:ext cx="4539600" cy="1219335"/>
              <a:chOff x="974026" y="926376"/>
              <a:chExt cx="4539600" cy="1219335"/>
            </a:xfrm>
          </p:grpSpPr>
          <p:sp>
            <p:nvSpPr>
              <p:cNvPr id="590" name="Google Shape;590;p56"/>
              <p:cNvSpPr txBox="1"/>
              <p:nvPr/>
            </p:nvSpPr>
            <p:spPr>
              <a:xfrm>
                <a:off x="974026" y="926376"/>
                <a:ext cx="4539600" cy="46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¿Es el último o más pesado CSS o JS el más importante?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591" name="Google Shape;591;p56"/>
              <p:cNvSpPr txBox="1"/>
              <p:nvPr/>
            </p:nvSpPr>
            <p:spPr>
              <a:xfrm>
                <a:off x="974036" y="1390910"/>
                <a:ext cx="4194900" cy="754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Es posible que nunca sea descargado. Si ves Google Search Console cortado, es que algo puede pintar mal en este sentido.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57"/>
          <p:cNvSpPr txBox="1"/>
          <p:nvPr/>
        </p:nvSpPr>
        <p:spPr>
          <a:xfrm>
            <a:off x="239350" y="94057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Catástrofe 6: el aviso de cookies que lo mat</a:t>
            </a: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ó todo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598" name="Google Shape;598;p57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p57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57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601" name="Google Shape;601;p57"/>
          <p:cNvGrpSpPr/>
          <p:nvPr/>
        </p:nvGrpSpPr>
        <p:grpSpPr>
          <a:xfrm>
            <a:off x="4412175" y="760459"/>
            <a:ext cx="3532050" cy="1343883"/>
            <a:chOff x="662611" y="883280"/>
            <a:chExt cx="4709400" cy="1537800"/>
          </a:xfrm>
        </p:grpSpPr>
        <p:sp>
          <p:nvSpPr>
            <p:cNvPr id="602" name="Google Shape;602;p57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3" name="Google Shape;603;p57"/>
            <p:cNvGrpSpPr/>
            <p:nvPr/>
          </p:nvGrpSpPr>
          <p:grpSpPr>
            <a:xfrm>
              <a:off x="919921" y="1006509"/>
              <a:ext cx="4194900" cy="1191268"/>
              <a:chOff x="974036" y="926365"/>
              <a:chExt cx="4194900" cy="1191268"/>
            </a:xfrm>
          </p:grpSpPr>
          <p:sp>
            <p:nvSpPr>
              <p:cNvPr id="604" name="Google Shape;604;p57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Aviso de cookies que bloquea algo más que cookies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605" name="Google Shape;605;p57"/>
              <p:cNvSpPr txBox="1"/>
              <p:nvPr/>
            </p:nvSpPr>
            <p:spPr>
              <a:xfrm>
                <a:off x="974036" y="1510133"/>
                <a:ext cx="4194900" cy="607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¿Necesita tu web consent? Claro. ¿Bloquea la carga de algo no tenerlo? Peligro. Evítalo.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606" name="Google Shape;606;p57"/>
          <p:cNvGrpSpPr/>
          <p:nvPr/>
        </p:nvGrpSpPr>
        <p:grpSpPr>
          <a:xfrm>
            <a:off x="4412175" y="2263272"/>
            <a:ext cx="3532050" cy="2218892"/>
            <a:chOff x="662611" y="883280"/>
            <a:chExt cx="4709400" cy="1537800"/>
          </a:xfrm>
        </p:grpSpPr>
        <p:sp>
          <p:nvSpPr>
            <p:cNvPr id="607" name="Google Shape;607;p57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8" name="Google Shape;608;p57"/>
            <p:cNvGrpSpPr/>
            <p:nvPr/>
          </p:nvGrpSpPr>
          <p:grpSpPr>
            <a:xfrm>
              <a:off x="919921" y="1006509"/>
              <a:ext cx="4194900" cy="1385743"/>
              <a:chOff x="974036" y="926365"/>
              <a:chExt cx="4194900" cy="1385743"/>
            </a:xfrm>
          </p:grpSpPr>
          <p:sp>
            <p:nvSpPr>
              <p:cNvPr id="609" name="Google Shape;609;p57"/>
              <p:cNvSpPr txBox="1"/>
              <p:nvPr/>
            </p:nvSpPr>
            <p:spPr>
              <a:xfrm>
                <a:off x="974036" y="926365"/>
                <a:ext cx="4052100" cy="495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¿Ocupar toda la pantalla es positivo? Sí para el consent, no para SEO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610" name="Google Shape;610;p57"/>
              <p:cNvSpPr txBox="1"/>
              <p:nvPr/>
            </p:nvSpPr>
            <p:spPr>
              <a:xfrm>
                <a:off x="974036" y="1560008"/>
                <a:ext cx="4194900" cy="752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Usa Google consent mode en tu aviso de cookies para que el bot pueda adaptarse a tus necesidades. ¡Y no desplaces componentes!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58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58"/>
          <p:cNvSpPr txBox="1"/>
          <p:nvPr/>
        </p:nvSpPr>
        <p:spPr>
          <a:xfrm>
            <a:off x="868775" y="728900"/>
            <a:ext cx="4780800" cy="3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4. Herramientas y truquetes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¿Qu</a:t>
            </a: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 sería una charla SEO sin alguna recomendación de herramientas?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 la gente de SEO no le gusta demasiado programar (¡a mí sí!), pero tienen herramientas fantásticas para mantener su excusa.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18" name="Google Shape;618;p58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p58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2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32"/>
          <p:cNvSpPr txBox="1"/>
          <p:nvPr/>
        </p:nvSpPr>
        <p:spPr>
          <a:xfrm>
            <a:off x="239350" y="94057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1. Render, Chrome y Googlebot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¿Qué es eso del SEO y a mí qué me importa?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Los SEOs </a:t>
            </a:r>
            <a:r>
              <a:rPr lang="en" strike="sng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son</a:t>
            </a: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 somos muy pesados. Pero lo somos por algo.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9" name="Google Shape;119;p32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2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121" name="Google Shape;121;p32"/>
          <p:cNvGrpSpPr/>
          <p:nvPr/>
        </p:nvGrpSpPr>
        <p:grpSpPr>
          <a:xfrm>
            <a:off x="4412175" y="836659"/>
            <a:ext cx="3532050" cy="1343883"/>
            <a:chOff x="662611" y="883280"/>
            <a:chExt cx="4709400" cy="1537800"/>
          </a:xfrm>
        </p:grpSpPr>
        <p:sp>
          <p:nvSpPr>
            <p:cNvPr id="122" name="Google Shape;122;p32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3" name="Google Shape;123;p32"/>
            <p:cNvGrpSpPr/>
            <p:nvPr/>
          </p:nvGrpSpPr>
          <p:grpSpPr>
            <a:xfrm>
              <a:off x="919921" y="1006509"/>
              <a:ext cx="4194900" cy="1246782"/>
              <a:chOff x="974036" y="926365"/>
              <a:chExt cx="4194900" cy="1246782"/>
            </a:xfrm>
          </p:grpSpPr>
          <p:sp>
            <p:nvSpPr>
              <p:cNvPr id="124" name="Google Shape;124;p32"/>
              <p:cNvSpPr txBox="1"/>
              <p:nvPr/>
            </p:nvSpPr>
            <p:spPr>
              <a:xfrm>
                <a:off x="974036" y="926365"/>
                <a:ext cx="4052100" cy="325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SEO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125" name="Google Shape;125;p32"/>
              <p:cNvSpPr txBox="1"/>
              <p:nvPr/>
            </p:nvSpPr>
            <p:spPr>
              <a:xfrm>
                <a:off x="974036" y="1248547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Optimizar cómo nos ve un buscador a la hora de indexar el contenido de nuestra web y “molarle” para aparecer más arriba.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126" name="Google Shape;126;p32"/>
          <p:cNvGrpSpPr/>
          <p:nvPr/>
        </p:nvGrpSpPr>
        <p:grpSpPr>
          <a:xfrm>
            <a:off x="4412175" y="2720422"/>
            <a:ext cx="3532050" cy="1646215"/>
            <a:chOff x="662611" y="883280"/>
            <a:chExt cx="4709400" cy="1537800"/>
          </a:xfrm>
        </p:grpSpPr>
        <p:sp>
          <p:nvSpPr>
            <p:cNvPr id="127" name="Google Shape;127;p32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8" name="Google Shape;128;p32"/>
            <p:cNvGrpSpPr/>
            <p:nvPr/>
          </p:nvGrpSpPr>
          <p:grpSpPr>
            <a:xfrm>
              <a:off x="919921" y="1006509"/>
              <a:ext cx="4194900" cy="1335882"/>
              <a:chOff x="974036" y="926365"/>
              <a:chExt cx="4194900" cy="1335882"/>
            </a:xfrm>
          </p:grpSpPr>
          <p:sp>
            <p:nvSpPr>
              <p:cNvPr id="129" name="Google Shape;129;p32"/>
              <p:cNvSpPr txBox="1"/>
              <p:nvPr/>
            </p:nvSpPr>
            <p:spPr>
              <a:xfrm>
                <a:off x="974036" y="926365"/>
                <a:ext cx="4052100" cy="266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¿Por qué más arriba?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130" name="Google Shape;130;p32"/>
              <p:cNvSpPr txBox="1"/>
              <p:nvPr/>
            </p:nvSpPr>
            <p:spPr>
              <a:xfrm>
                <a:off x="974036" y="1248547"/>
                <a:ext cx="4194900" cy="1013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A más arriba, más clics. Más clics, más tráfico. Más tráfico, más capacidad de generar negocio. A más negocio, más dinero. A más dinero, más contentos 🙂️.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9"/>
          <p:cNvSpPr txBox="1"/>
          <p:nvPr/>
        </p:nvSpPr>
        <p:spPr>
          <a:xfrm>
            <a:off x="5150375" y="836650"/>
            <a:ext cx="38718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Google Search Console</a:t>
            </a:r>
            <a:endParaRPr sz="3000">
              <a:solidFill>
                <a:srgbClr val="26262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626" name="Google Shape;626;p59"/>
          <p:cNvGrpSpPr/>
          <p:nvPr/>
        </p:nvGrpSpPr>
        <p:grpSpPr>
          <a:xfrm>
            <a:off x="2" y="0"/>
            <a:ext cx="3470108" cy="5143500"/>
            <a:chOff x="2" y="147750"/>
            <a:chExt cx="3470108" cy="5143500"/>
          </a:xfrm>
        </p:grpSpPr>
        <p:sp>
          <p:nvSpPr>
            <p:cNvPr id="627" name="Google Shape;627;p59"/>
            <p:cNvSpPr/>
            <p:nvPr/>
          </p:nvSpPr>
          <p:spPr>
            <a:xfrm>
              <a:off x="2" y="147750"/>
              <a:ext cx="2529600" cy="5143500"/>
            </a:xfrm>
            <a:prstGeom prst="rect">
              <a:avLst/>
            </a:prstGeom>
            <a:solidFill>
              <a:srgbClr val="E2725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59"/>
            <p:cNvSpPr/>
            <p:nvPr/>
          </p:nvSpPr>
          <p:spPr>
            <a:xfrm>
              <a:off x="911711" y="710107"/>
              <a:ext cx="2558400" cy="4018800"/>
            </a:xfrm>
            <a:prstGeom prst="roundRect">
              <a:avLst>
                <a:gd fmla="val 11128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9" name="Google Shape;629;p59"/>
          <p:cNvSpPr txBox="1"/>
          <p:nvPr/>
        </p:nvSpPr>
        <p:spPr>
          <a:xfrm>
            <a:off x="793552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630" name="Google Shape;630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628" y="790337"/>
            <a:ext cx="3674772" cy="362272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631" name="Google Shape;631;p59"/>
          <p:cNvGrpSpPr/>
          <p:nvPr/>
        </p:nvGrpSpPr>
        <p:grpSpPr>
          <a:xfrm>
            <a:off x="5071651" y="3554650"/>
            <a:ext cx="4029246" cy="677400"/>
            <a:chOff x="4255087" y="2185025"/>
            <a:chExt cx="3800100" cy="677400"/>
          </a:xfrm>
        </p:grpSpPr>
        <p:sp>
          <p:nvSpPr>
            <p:cNvPr id="632" name="Google Shape;632;p59"/>
            <p:cNvSpPr/>
            <p:nvPr/>
          </p:nvSpPr>
          <p:spPr>
            <a:xfrm>
              <a:off x="4255087" y="2185025"/>
              <a:ext cx="3800100" cy="6774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59"/>
            <p:cNvSpPr txBox="1"/>
            <p:nvPr/>
          </p:nvSpPr>
          <p:spPr>
            <a:xfrm>
              <a:off x="4462656" y="2404466"/>
              <a:ext cx="3384600" cy="238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 u="sng">
                  <a:solidFill>
                    <a:schemeClr val="hlink"/>
                  </a:solidFill>
                  <a:latin typeface="Roboto Serif"/>
                  <a:ea typeface="Roboto Serif"/>
                  <a:cs typeface="Roboto Serif"/>
                  <a:sym typeface="Roboto Serif"/>
                  <a:hlinkClick r:id="rId4"/>
                </a:rPr>
                <a:t>https://search.google.com/search-console/</a:t>
              </a:r>
              <a:endParaRPr sz="11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60"/>
          <p:cNvSpPr txBox="1"/>
          <p:nvPr/>
        </p:nvSpPr>
        <p:spPr>
          <a:xfrm>
            <a:off x="5150375" y="836650"/>
            <a:ext cx="38718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Google Search Console</a:t>
            </a:r>
            <a:endParaRPr sz="3000">
              <a:solidFill>
                <a:srgbClr val="26262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640" name="Google Shape;640;p60"/>
          <p:cNvGrpSpPr/>
          <p:nvPr/>
        </p:nvGrpSpPr>
        <p:grpSpPr>
          <a:xfrm>
            <a:off x="2" y="0"/>
            <a:ext cx="3470108" cy="5143500"/>
            <a:chOff x="2" y="147750"/>
            <a:chExt cx="3470108" cy="5143500"/>
          </a:xfrm>
        </p:grpSpPr>
        <p:sp>
          <p:nvSpPr>
            <p:cNvPr id="641" name="Google Shape;641;p60"/>
            <p:cNvSpPr/>
            <p:nvPr/>
          </p:nvSpPr>
          <p:spPr>
            <a:xfrm>
              <a:off x="2" y="147750"/>
              <a:ext cx="2529600" cy="5143500"/>
            </a:xfrm>
            <a:prstGeom prst="rect">
              <a:avLst/>
            </a:prstGeom>
            <a:solidFill>
              <a:srgbClr val="E2725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60"/>
            <p:cNvSpPr/>
            <p:nvPr/>
          </p:nvSpPr>
          <p:spPr>
            <a:xfrm>
              <a:off x="911711" y="710107"/>
              <a:ext cx="2558400" cy="4018800"/>
            </a:xfrm>
            <a:prstGeom prst="roundRect">
              <a:avLst>
                <a:gd fmla="val 11128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3" name="Google Shape;643;p60"/>
          <p:cNvSpPr txBox="1"/>
          <p:nvPr/>
        </p:nvSpPr>
        <p:spPr>
          <a:xfrm>
            <a:off x="793552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644" name="Google Shape;64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725" y="818613"/>
            <a:ext cx="3871799" cy="350628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645" name="Google Shape;645;p60"/>
          <p:cNvGrpSpPr/>
          <p:nvPr/>
        </p:nvGrpSpPr>
        <p:grpSpPr>
          <a:xfrm>
            <a:off x="5071651" y="3554650"/>
            <a:ext cx="4029246" cy="677400"/>
            <a:chOff x="4255087" y="2185025"/>
            <a:chExt cx="3800100" cy="677400"/>
          </a:xfrm>
        </p:grpSpPr>
        <p:sp>
          <p:nvSpPr>
            <p:cNvPr id="646" name="Google Shape;646;p60"/>
            <p:cNvSpPr/>
            <p:nvPr/>
          </p:nvSpPr>
          <p:spPr>
            <a:xfrm>
              <a:off x="4255087" y="2185025"/>
              <a:ext cx="3800100" cy="6774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60"/>
            <p:cNvSpPr txBox="1"/>
            <p:nvPr/>
          </p:nvSpPr>
          <p:spPr>
            <a:xfrm>
              <a:off x="4462656" y="2404466"/>
              <a:ext cx="3384600" cy="238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 u="sng">
                  <a:solidFill>
                    <a:schemeClr val="hlink"/>
                  </a:solidFill>
                  <a:latin typeface="Roboto Serif"/>
                  <a:ea typeface="Roboto Serif"/>
                  <a:cs typeface="Roboto Serif"/>
                  <a:sym typeface="Roboto Serif"/>
                  <a:hlinkClick r:id="rId4"/>
                </a:rPr>
                <a:t>https://search.google.com/search-console/</a:t>
              </a:r>
              <a:endParaRPr sz="11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61"/>
          <p:cNvSpPr txBox="1"/>
          <p:nvPr/>
        </p:nvSpPr>
        <p:spPr>
          <a:xfrm>
            <a:off x="239350" y="94057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Chrome “Canary” DevTools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654" name="Google Shape;654;p61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p61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6" name="Google Shape;656;p61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657" name="Google Shape;657;p61"/>
          <p:cNvGrpSpPr/>
          <p:nvPr/>
        </p:nvGrpSpPr>
        <p:grpSpPr>
          <a:xfrm>
            <a:off x="4572000" y="1897765"/>
            <a:ext cx="3532050" cy="1347963"/>
            <a:chOff x="662611" y="883275"/>
            <a:chExt cx="4709400" cy="1041300"/>
          </a:xfrm>
        </p:grpSpPr>
        <p:sp>
          <p:nvSpPr>
            <p:cNvPr id="658" name="Google Shape;658;p61"/>
            <p:cNvSpPr/>
            <p:nvPr/>
          </p:nvSpPr>
          <p:spPr>
            <a:xfrm>
              <a:off x="662611" y="883275"/>
              <a:ext cx="4709400" cy="1041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61"/>
            <p:cNvSpPr txBox="1"/>
            <p:nvPr/>
          </p:nvSpPr>
          <p:spPr>
            <a:xfrm>
              <a:off x="919871" y="1004310"/>
              <a:ext cx="4194900" cy="838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✅️ Desactivar Javascript para pruebas</a:t>
              </a:r>
              <a:endParaRPr sz="12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  <a:p>
              <a:pPr indent="0" lvl="0" marL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rPr lang="en"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✅️ Bloquear contenidos en la descarga</a:t>
              </a:r>
              <a:endParaRPr sz="12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  <a:p>
              <a:pPr indent="0" lvl="0" marL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rPr lang="en"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✅️ Probar con diferentes user-agents</a:t>
              </a:r>
              <a:endParaRPr sz="12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  <a:p>
              <a:pPr indent="0" lvl="0" marL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rPr lang="en" sz="1200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✅️ Ver lo que está por venir en Chrome</a:t>
              </a:r>
              <a:endParaRPr sz="12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  <p:pic>
        <p:nvPicPr>
          <p:cNvPr id="660" name="Google Shape;66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8545" y="785784"/>
            <a:ext cx="887099" cy="88711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1" name="Google Shape;661;p61"/>
          <p:cNvGrpSpPr/>
          <p:nvPr/>
        </p:nvGrpSpPr>
        <p:grpSpPr>
          <a:xfrm>
            <a:off x="239338" y="3540324"/>
            <a:ext cx="3532200" cy="677400"/>
            <a:chOff x="4458625" y="2185024"/>
            <a:chExt cx="3532200" cy="677400"/>
          </a:xfrm>
        </p:grpSpPr>
        <p:sp>
          <p:nvSpPr>
            <p:cNvPr id="662" name="Google Shape;662;p61"/>
            <p:cNvSpPr/>
            <p:nvPr/>
          </p:nvSpPr>
          <p:spPr>
            <a:xfrm>
              <a:off x="4458625" y="2185024"/>
              <a:ext cx="3532200" cy="6774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61"/>
            <p:cNvSpPr txBox="1"/>
            <p:nvPr/>
          </p:nvSpPr>
          <p:spPr>
            <a:xfrm>
              <a:off x="4651558" y="2404465"/>
              <a:ext cx="3146100" cy="238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 u="sng">
                  <a:solidFill>
                    <a:schemeClr val="hlink"/>
                  </a:solidFill>
                  <a:latin typeface="Roboto Serif"/>
                  <a:ea typeface="Roboto Serif"/>
                  <a:cs typeface="Roboto Serif"/>
                  <a:sym typeface="Roboto Serif"/>
                  <a:hlinkClick r:id="rId4"/>
                </a:rPr>
                <a:t>https://www.google.com/chrome/canary/</a:t>
              </a:r>
              <a:endParaRPr sz="11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62"/>
          <p:cNvSpPr txBox="1"/>
          <p:nvPr/>
        </p:nvSpPr>
        <p:spPr>
          <a:xfrm>
            <a:off x="5150375" y="836650"/>
            <a:ext cx="38718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Tame The Bots</a:t>
            </a:r>
            <a:endParaRPr sz="3000">
              <a:solidFill>
                <a:srgbClr val="26262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670" name="Google Shape;670;p62"/>
          <p:cNvGrpSpPr/>
          <p:nvPr/>
        </p:nvGrpSpPr>
        <p:grpSpPr>
          <a:xfrm>
            <a:off x="2" y="0"/>
            <a:ext cx="3470108" cy="5143500"/>
            <a:chOff x="2" y="147750"/>
            <a:chExt cx="3470108" cy="5143500"/>
          </a:xfrm>
        </p:grpSpPr>
        <p:sp>
          <p:nvSpPr>
            <p:cNvPr id="671" name="Google Shape;671;p62"/>
            <p:cNvSpPr/>
            <p:nvPr/>
          </p:nvSpPr>
          <p:spPr>
            <a:xfrm>
              <a:off x="2" y="147750"/>
              <a:ext cx="2529600" cy="5143500"/>
            </a:xfrm>
            <a:prstGeom prst="rect">
              <a:avLst/>
            </a:prstGeom>
            <a:solidFill>
              <a:srgbClr val="E2725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62"/>
            <p:cNvSpPr/>
            <p:nvPr/>
          </p:nvSpPr>
          <p:spPr>
            <a:xfrm>
              <a:off x="911711" y="710107"/>
              <a:ext cx="2558400" cy="4018800"/>
            </a:xfrm>
            <a:prstGeom prst="roundRect">
              <a:avLst>
                <a:gd fmla="val 11128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3" name="Google Shape;673;p62"/>
          <p:cNvSpPr txBox="1"/>
          <p:nvPr/>
        </p:nvSpPr>
        <p:spPr>
          <a:xfrm>
            <a:off x="793552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674" name="Google Shape;67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6625" y="739925"/>
            <a:ext cx="3445373" cy="36636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675" name="Google Shape;675;p62"/>
          <p:cNvGrpSpPr/>
          <p:nvPr/>
        </p:nvGrpSpPr>
        <p:grpSpPr>
          <a:xfrm>
            <a:off x="4765200" y="3189750"/>
            <a:ext cx="3800100" cy="677400"/>
            <a:chOff x="4255087" y="2185025"/>
            <a:chExt cx="3800100" cy="677400"/>
          </a:xfrm>
        </p:grpSpPr>
        <p:sp>
          <p:nvSpPr>
            <p:cNvPr id="676" name="Google Shape;676;p62"/>
            <p:cNvSpPr/>
            <p:nvPr/>
          </p:nvSpPr>
          <p:spPr>
            <a:xfrm>
              <a:off x="4255087" y="2185025"/>
              <a:ext cx="3800100" cy="6774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62"/>
            <p:cNvSpPr txBox="1"/>
            <p:nvPr/>
          </p:nvSpPr>
          <p:spPr>
            <a:xfrm>
              <a:off x="4462656" y="2404466"/>
              <a:ext cx="3384600" cy="238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 u="sng">
                  <a:solidFill>
                    <a:schemeClr val="hlink"/>
                  </a:solidFill>
                  <a:latin typeface="Roboto Serif"/>
                  <a:ea typeface="Roboto Serif"/>
                  <a:cs typeface="Roboto Serif"/>
                  <a:sym typeface="Roboto Serif"/>
                  <a:hlinkClick r:id="rId4"/>
                </a:rPr>
                <a:t>https://tamethebots.com/tools/fetch-render</a:t>
              </a:r>
              <a:r>
                <a:rPr lang="en" sz="1100">
                  <a:solidFill>
                    <a:srgbClr val="262626"/>
                  </a:solidFill>
                  <a:latin typeface="Roboto Serif"/>
                  <a:ea typeface="Roboto Serif"/>
                  <a:cs typeface="Roboto Serif"/>
                  <a:sym typeface="Roboto Serif"/>
                </a:rPr>
                <a:t> </a:t>
              </a:r>
              <a:endParaRPr sz="11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63"/>
          <p:cNvSpPr txBox="1"/>
          <p:nvPr/>
        </p:nvSpPr>
        <p:spPr>
          <a:xfrm>
            <a:off x="239350" y="94057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Fetch &amp; Render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684" name="Google Shape;684;p63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" name="Google Shape;685;p63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6" name="Google Shape;686;p63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687" name="Google Shape;68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2278" y="809275"/>
            <a:ext cx="4206950" cy="35249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688" name="Google Shape;688;p63"/>
          <p:cNvGrpSpPr/>
          <p:nvPr/>
        </p:nvGrpSpPr>
        <p:grpSpPr>
          <a:xfrm>
            <a:off x="288564" y="4305925"/>
            <a:ext cx="4029246" cy="677400"/>
            <a:chOff x="4255087" y="2185025"/>
            <a:chExt cx="3800100" cy="677400"/>
          </a:xfrm>
        </p:grpSpPr>
        <p:sp>
          <p:nvSpPr>
            <p:cNvPr id="689" name="Google Shape;689;p63"/>
            <p:cNvSpPr/>
            <p:nvPr/>
          </p:nvSpPr>
          <p:spPr>
            <a:xfrm>
              <a:off x="4255087" y="2185025"/>
              <a:ext cx="3800100" cy="6774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p63"/>
            <p:cNvSpPr txBox="1"/>
            <p:nvPr/>
          </p:nvSpPr>
          <p:spPr>
            <a:xfrm>
              <a:off x="4462656" y="2404466"/>
              <a:ext cx="3384600" cy="238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 u="sng">
                  <a:solidFill>
                    <a:schemeClr val="hlink"/>
                  </a:solidFill>
                  <a:latin typeface="Roboto Serif"/>
                  <a:ea typeface="Roboto Serif"/>
                  <a:cs typeface="Roboto Serif"/>
                  <a:sym typeface="Roboto Serif"/>
                  <a:hlinkClick r:id="rId4"/>
                </a:rPr>
                <a:t>https://technicalseo.com/tools/fetch-render/</a:t>
              </a:r>
              <a:endParaRPr sz="11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64"/>
          <p:cNvSpPr txBox="1"/>
          <p:nvPr/>
        </p:nvSpPr>
        <p:spPr>
          <a:xfrm>
            <a:off x="239350" y="94057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Fetch &amp; Render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697" name="Google Shape;697;p64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64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9" name="Google Shape;699;p64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700" name="Google Shape;700;p64"/>
          <p:cNvPicPr preferRelativeResize="0"/>
          <p:nvPr/>
        </p:nvPicPr>
        <p:blipFill rotWithShape="1">
          <a:blip r:embed="rId3">
            <a:alphaModFix/>
          </a:blip>
          <a:srcRect b="0" l="16943" r="0" t="0"/>
          <a:stretch/>
        </p:blipFill>
        <p:spPr>
          <a:xfrm>
            <a:off x="3606075" y="938000"/>
            <a:ext cx="4493302" cy="32675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701" name="Google Shape;701;p64"/>
          <p:cNvGrpSpPr/>
          <p:nvPr/>
        </p:nvGrpSpPr>
        <p:grpSpPr>
          <a:xfrm>
            <a:off x="288564" y="4305925"/>
            <a:ext cx="4029246" cy="677400"/>
            <a:chOff x="4255087" y="2185025"/>
            <a:chExt cx="3800100" cy="677400"/>
          </a:xfrm>
        </p:grpSpPr>
        <p:sp>
          <p:nvSpPr>
            <p:cNvPr id="702" name="Google Shape;702;p64"/>
            <p:cNvSpPr/>
            <p:nvPr/>
          </p:nvSpPr>
          <p:spPr>
            <a:xfrm>
              <a:off x="4255087" y="2185025"/>
              <a:ext cx="3800100" cy="6774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64"/>
            <p:cNvSpPr txBox="1"/>
            <p:nvPr/>
          </p:nvSpPr>
          <p:spPr>
            <a:xfrm>
              <a:off x="4462656" y="2404466"/>
              <a:ext cx="3384600" cy="238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100" u="sng">
                  <a:solidFill>
                    <a:schemeClr val="hlink"/>
                  </a:solidFill>
                  <a:latin typeface="Roboto Serif"/>
                  <a:ea typeface="Roboto Serif"/>
                  <a:cs typeface="Roboto Serif"/>
                  <a:sym typeface="Roboto Serif"/>
                  <a:hlinkClick r:id="rId4"/>
                </a:rPr>
                <a:t>https://technicalseo.com/tools/fetch-render/</a:t>
              </a:r>
              <a:endParaRPr sz="1100">
                <a:solidFill>
                  <a:srgbClr val="262626"/>
                </a:solidFill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65"/>
          <p:cNvSpPr/>
          <p:nvPr/>
        </p:nvSpPr>
        <p:spPr>
          <a:xfrm>
            <a:off x="281961" y="2215662"/>
            <a:ext cx="5224500" cy="2262900"/>
          </a:xfrm>
          <a:prstGeom prst="roundRect">
            <a:avLst>
              <a:gd fmla="val 5847" name="adj"/>
            </a:avLst>
          </a:prstGeom>
          <a:solidFill>
            <a:srgbClr val="E2725B"/>
          </a:solidFill>
          <a:ln>
            <a:noFill/>
          </a:ln>
          <a:effectLst>
            <a:outerShdw blurRad="190500" rotWithShape="0" algn="tl" dir="2700000" dist="38100">
              <a:srgbClr val="000000">
                <a:alpha val="2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10" name="Google Shape;710;p65"/>
          <p:cNvGrpSpPr/>
          <p:nvPr/>
        </p:nvGrpSpPr>
        <p:grpSpPr>
          <a:xfrm>
            <a:off x="436828" y="2546676"/>
            <a:ext cx="4915125" cy="1025714"/>
            <a:chOff x="1431470" y="3127914"/>
            <a:chExt cx="5404800" cy="1367619"/>
          </a:xfrm>
        </p:grpSpPr>
        <p:sp>
          <p:nvSpPr>
            <p:cNvPr id="711" name="Google Shape;711;p65"/>
            <p:cNvSpPr txBox="1"/>
            <p:nvPr/>
          </p:nvSpPr>
          <p:spPr>
            <a:xfrm>
              <a:off x="1431470" y="3479733"/>
              <a:ext cx="54048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400"/>
                <a:buFont typeface="Arial"/>
                <a:buNone/>
              </a:pPr>
              <a:r>
                <a:rPr lang="en" sz="4500">
                  <a:solidFill>
                    <a:srgbClr val="262626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Muchas gracias</a:t>
              </a:r>
              <a:endParaRPr b="0" i="0" sz="2100" u="none" cap="none" strike="noStrike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sp>
          <p:nvSpPr>
            <p:cNvPr id="712" name="Google Shape;712;p65"/>
            <p:cNvSpPr txBox="1"/>
            <p:nvPr/>
          </p:nvSpPr>
          <p:spPr>
            <a:xfrm>
              <a:off x="1447800" y="3127914"/>
              <a:ext cx="46485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100">
                  <a:solidFill>
                    <a:srgbClr val="262626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rPr>
                <a:t>Alfonso Moure</a:t>
              </a:r>
              <a:endParaRPr b="0" i="0" sz="600" u="none" cap="none" strike="noStrike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endParaRPr>
            </a:p>
          </p:txBody>
        </p:sp>
      </p:grpSp>
      <p:sp>
        <p:nvSpPr>
          <p:cNvPr id="713" name="Google Shape;713;p65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714" name="Google Shape;714;p65"/>
          <p:cNvPicPr preferRelativeResize="0"/>
          <p:nvPr/>
        </p:nvPicPr>
        <p:blipFill rotWithShape="1">
          <a:blip r:embed="rId3">
            <a:alphaModFix/>
          </a:blip>
          <a:srcRect b="19780" l="0" r="0" t="19786"/>
          <a:stretch/>
        </p:blipFill>
        <p:spPr>
          <a:xfrm>
            <a:off x="283727" y="675613"/>
            <a:ext cx="5224443" cy="1497672"/>
          </a:xfrm>
          <a:custGeom>
            <a:rect b="b" l="l" r="r" t="t"/>
            <a:pathLst>
              <a:path extrusionOk="0" h="1996896" w="6965924">
                <a:moveTo>
                  <a:pt x="99668" y="0"/>
                </a:moveTo>
                <a:lnTo>
                  <a:pt x="6866256" y="0"/>
                </a:lnTo>
                <a:cubicBezTo>
                  <a:pt x="6921301" y="0"/>
                  <a:pt x="6965924" y="52275"/>
                  <a:pt x="6965924" y="116759"/>
                </a:cubicBezTo>
                <a:lnTo>
                  <a:pt x="6965924" y="1880137"/>
                </a:lnTo>
                <a:cubicBezTo>
                  <a:pt x="6965924" y="1944621"/>
                  <a:pt x="6921301" y="1996896"/>
                  <a:pt x="6866256" y="1996896"/>
                </a:cubicBezTo>
                <a:lnTo>
                  <a:pt x="99668" y="1996896"/>
                </a:lnTo>
                <a:cubicBezTo>
                  <a:pt x="44623" y="1996896"/>
                  <a:pt x="0" y="1944621"/>
                  <a:pt x="0" y="1880137"/>
                </a:cubicBezTo>
                <a:lnTo>
                  <a:pt x="0" y="116759"/>
                </a:lnTo>
                <a:cubicBezTo>
                  <a:pt x="0" y="52275"/>
                  <a:pt x="44623" y="0"/>
                  <a:pt x="99668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715" name="Google Shape;715;p65"/>
          <p:cNvPicPr preferRelativeResize="0"/>
          <p:nvPr/>
        </p:nvPicPr>
        <p:blipFill rotWithShape="1">
          <a:blip r:embed="rId4">
            <a:alphaModFix/>
          </a:blip>
          <a:srcRect b="9901" l="13284" r="12625" t="24743"/>
          <a:stretch/>
        </p:blipFill>
        <p:spPr>
          <a:xfrm>
            <a:off x="6302825" y="2309638"/>
            <a:ext cx="1981900" cy="20749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65"/>
          <p:cNvGrpSpPr/>
          <p:nvPr/>
        </p:nvGrpSpPr>
        <p:grpSpPr>
          <a:xfrm>
            <a:off x="5552948" y="675632"/>
            <a:ext cx="3481659" cy="1497663"/>
            <a:chOff x="662611" y="883280"/>
            <a:chExt cx="4709400" cy="1537800"/>
          </a:xfrm>
        </p:grpSpPr>
        <p:sp>
          <p:nvSpPr>
            <p:cNvPr id="717" name="Google Shape;717;p65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18" name="Google Shape;718;p65"/>
            <p:cNvGrpSpPr/>
            <p:nvPr/>
          </p:nvGrpSpPr>
          <p:grpSpPr>
            <a:xfrm>
              <a:off x="919921" y="1006509"/>
              <a:ext cx="4194900" cy="1128868"/>
              <a:chOff x="974036" y="926365"/>
              <a:chExt cx="4194900" cy="1128868"/>
            </a:xfrm>
          </p:grpSpPr>
          <p:sp>
            <p:nvSpPr>
              <p:cNvPr id="719" name="Google Shape;719;p65"/>
              <p:cNvSpPr txBox="1"/>
              <p:nvPr/>
            </p:nvSpPr>
            <p:spPr>
              <a:xfrm>
                <a:off x="974036" y="926365"/>
                <a:ext cx="4052100" cy="292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Añádeme a LinkedIn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720" name="Google Shape;720;p65"/>
              <p:cNvSpPr txBox="1"/>
              <p:nvPr/>
            </p:nvSpPr>
            <p:spPr>
              <a:xfrm>
                <a:off x="974036" y="1510133"/>
                <a:ext cx="4194900" cy="545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¿Nos conectamos? Aquí tienes mi perfil: </a:t>
                </a:r>
                <a:r>
                  <a:rPr lang="en" sz="1200" u="sng">
                    <a:solidFill>
                      <a:schemeClr val="hlink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  <a:hlinkClick r:id="rId5"/>
                  </a:rPr>
                  <a:t>https://www.linkedin.com/in/alfonsomoure/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 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33"/>
          <p:cNvGrpSpPr/>
          <p:nvPr/>
        </p:nvGrpSpPr>
        <p:grpSpPr>
          <a:xfrm>
            <a:off x="2" y="0"/>
            <a:ext cx="3470108" cy="5143500"/>
            <a:chOff x="2" y="147750"/>
            <a:chExt cx="3470108" cy="5143500"/>
          </a:xfrm>
        </p:grpSpPr>
        <p:sp>
          <p:nvSpPr>
            <p:cNvPr id="137" name="Google Shape;137;p33"/>
            <p:cNvSpPr/>
            <p:nvPr/>
          </p:nvSpPr>
          <p:spPr>
            <a:xfrm>
              <a:off x="2" y="147750"/>
              <a:ext cx="2529600" cy="5143500"/>
            </a:xfrm>
            <a:prstGeom prst="rect">
              <a:avLst/>
            </a:prstGeom>
            <a:solidFill>
              <a:srgbClr val="E2725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33"/>
            <p:cNvSpPr/>
            <p:nvPr/>
          </p:nvSpPr>
          <p:spPr>
            <a:xfrm>
              <a:off x="911711" y="710107"/>
              <a:ext cx="2558400" cy="4018800"/>
            </a:xfrm>
            <a:prstGeom prst="roundRect">
              <a:avLst>
                <a:gd fmla="val 11128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" name="Google Shape;139;p33"/>
          <p:cNvSpPr txBox="1"/>
          <p:nvPr/>
        </p:nvSpPr>
        <p:spPr>
          <a:xfrm>
            <a:off x="793552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140" name="Google Shape;14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651" y="252225"/>
            <a:ext cx="2107750" cy="46390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1" name="Google Shape;141;p33"/>
          <p:cNvSpPr txBox="1"/>
          <p:nvPr/>
        </p:nvSpPr>
        <p:spPr>
          <a:xfrm>
            <a:off x="5150375" y="836650"/>
            <a:ext cx="38718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rgbClr val="26262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¿Qué es eso de una SPA y qué tiene que ver con el SEO?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42" name="Google Shape;142;p33"/>
          <p:cNvGrpSpPr/>
          <p:nvPr/>
        </p:nvGrpSpPr>
        <p:grpSpPr>
          <a:xfrm>
            <a:off x="5219875" y="3204684"/>
            <a:ext cx="3532050" cy="1343883"/>
            <a:chOff x="662611" y="883280"/>
            <a:chExt cx="4709400" cy="1537800"/>
          </a:xfrm>
        </p:grpSpPr>
        <p:sp>
          <p:nvSpPr>
            <p:cNvPr id="143" name="Google Shape;143;p33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4" name="Google Shape;144;p33"/>
            <p:cNvGrpSpPr/>
            <p:nvPr/>
          </p:nvGrpSpPr>
          <p:grpSpPr>
            <a:xfrm>
              <a:off x="919921" y="1006509"/>
              <a:ext cx="4194900" cy="1246782"/>
              <a:chOff x="974036" y="926365"/>
              <a:chExt cx="4194900" cy="1246782"/>
            </a:xfrm>
          </p:grpSpPr>
          <p:sp>
            <p:nvSpPr>
              <p:cNvPr id="145" name="Google Shape;145;p33"/>
              <p:cNvSpPr txBox="1"/>
              <p:nvPr/>
            </p:nvSpPr>
            <p:spPr>
              <a:xfrm>
                <a:off x="974036" y="926365"/>
                <a:ext cx="4052100" cy="325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SPA = Single Page Application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146" name="Google Shape;146;p33"/>
              <p:cNvSpPr txBox="1"/>
              <p:nvPr/>
            </p:nvSpPr>
            <p:spPr>
              <a:xfrm>
                <a:off x="974036" y="1248547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Carga inicial de página seguida de una carga parcial por bloques. Menor tr</a:t>
                </a: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áfico de red y mejora de UX.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4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34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300" y="657337"/>
            <a:ext cx="1706199" cy="3764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5" name="Google Shape;15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0750" y="665087"/>
            <a:ext cx="1706199" cy="374881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6" name="Google Shape;15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2200" y="664300"/>
            <a:ext cx="1706199" cy="375036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7" name="Google Shape;157;p34"/>
          <p:cNvSpPr/>
          <p:nvPr/>
        </p:nvSpPr>
        <p:spPr>
          <a:xfrm>
            <a:off x="2529275" y="2336225"/>
            <a:ext cx="527700" cy="40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clic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34"/>
          <p:cNvSpPr/>
          <p:nvPr/>
        </p:nvSpPr>
        <p:spPr>
          <a:xfrm>
            <a:off x="5450725" y="2368500"/>
            <a:ext cx="527700" cy="40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clic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9" name="Google Shape;159;p34"/>
          <p:cNvGrpSpPr/>
          <p:nvPr/>
        </p:nvGrpSpPr>
        <p:grpSpPr>
          <a:xfrm>
            <a:off x="442225" y="300582"/>
            <a:ext cx="7638900" cy="1133068"/>
            <a:chOff x="442225" y="300582"/>
            <a:chExt cx="7638900" cy="1133068"/>
          </a:xfrm>
        </p:grpSpPr>
        <p:sp>
          <p:nvSpPr>
            <p:cNvPr id="160" name="Google Shape;160;p34"/>
            <p:cNvSpPr/>
            <p:nvPr/>
          </p:nvSpPr>
          <p:spPr>
            <a:xfrm>
              <a:off x="442225" y="577750"/>
              <a:ext cx="7638900" cy="855900"/>
            </a:xfrm>
            <a:prstGeom prst="rect">
              <a:avLst/>
            </a:prstGeom>
            <a:noFill/>
            <a:ln cap="flat" cmpd="sng" w="9525">
              <a:solidFill>
                <a:srgbClr val="E2725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4"/>
            <p:cNvSpPr txBox="1"/>
            <p:nvPr/>
          </p:nvSpPr>
          <p:spPr>
            <a:xfrm>
              <a:off x="3810299" y="300582"/>
              <a:ext cx="887100" cy="25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>
                  <a:solidFill>
                    <a:srgbClr val="262626"/>
                  </a:solidFill>
                  <a:latin typeface="Open Sans"/>
                  <a:ea typeface="Open Sans"/>
                  <a:cs typeface="Open Sans"/>
                  <a:sym typeface="Open Sans"/>
                </a:rPr>
                <a:t>Estático</a:t>
              </a:r>
              <a:endParaRPr i="0" sz="7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62" name="Google Shape;162;p34"/>
          <p:cNvSpPr txBox="1"/>
          <p:nvPr/>
        </p:nvSpPr>
        <p:spPr>
          <a:xfrm>
            <a:off x="888849" y="4813407"/>
            <a:ext cx="8871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View 1</a:t>
            </a:r>
            <a:endParaRPr i="0" sz="700" u="none" cap="none" strike="noStrik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34"/>
          <p:cNvSpPr txBox="1"/>
          <p:nvPr/>
        </p:nvSpPr>
        <p:spPr>
          <a:xfrm>
            <a:off x="3818124" y="4813407"/>
            <a:ext cx="8871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View 2</a:t>
            </a:r>
            <a:endParaRPr i="0" sz="700" u="none" cap="none" strike="noStrik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64" name="Google Shape;164;p34"/>
          <p:cNvGrpSpPr/>
          <p:nvPr/>
        </p:nvGrpSpPr>
        <p:grpSpPr>
          <a:xfrm>
            <a:off x="442225" y="1457032"/>
            <a:ext cx="7638900" cy="3356368"/>
            <a:chOff x="442225" y="1457032"/>
            <a:chExt cx="7638900" cy="3356368"/>
          </a:xfrm>
        </p:grpSpPr>
        <p:sp>
          <p:nvSpPr>
            <p:cNvPr id="165" name="Google Shape;165;p34"/>
            <p:cNvSpPr txBox="1"/>
            <p:nvPr/>
          </p:nvSpPr>
          <p:spPr>
            <a:xfrm>
              <a:off x="3608976" y="4559600"/>
              <a:ext cx="1305300" cy="25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>
                  <a:solidFill>
                    <a:srgbClr val="262626"/>
                  </a:solidFill>
                  <a:latin typeface="Open Sans"/>
                  <a:ea typeface="Open Sans"/>
                  <a:cs typeface="Open Sans"/>
                  <a:sym typeface="Open Sans"/>
                </a:rPr>
                <a:t>Dinámico</a:t>
              </a:r>
              <a:endParaRPr i="0" sz="700" u="none" cap="none" strike="noStrike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66" name="Google Shape;166;p34"/>
            <p:cNvSpPr/>
            <p:nvPr/>
          </p:nvSpPr>
          <p:spPr>
            <a:xfrm>
              <a:off x="442225" y="1457032"/>
              <a:ext cx="7638900" cy="3079200"/>
            </a:xfrm>
            <a:prstGeom prst="rect">
              <a:avLst/>
            </a:prstGeom>
            <a:noFill/>
            <a:ln cap="flat" cmpd="sng" w="9525">
              <a:solidFill>
                <a:srgbClr val="E2725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34"/>
          <p:cNvSpPr txBox="1"/>
          <p:nvPr/>
        </p:nvSpPr>
        <p:spPr>
          <a:xfrm>
            <a:off x="6731749" y="4813405"/>
            <a:ext cx="8871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"/>
                <a:ea typeface="Open Sans"/>
                <a:cs typeface="Open Sans"/>
                <a:sym typeface="Open Sans"/>
              </a:rPr>
              <a:t>View 3</a:t>
            </a:r>
            <a:endParaRPr i="0" sz="700" u="none" cap="none" strike="noStrike">
              <a:solidFill>
                <a:srgbClr val="26262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35"/>
          <p:cNvGrpSpPr/>
          <p:nvPr/>
        </p:nvGrpSpPr>
        <p:grpSpPr>
          <a:xfrm>
            <a:off x="2" y="0"/>
            <a:ext cx="3470108" cy="5143500"/>
            <a:chOff x="2" y="147750"/>
            <a:chExt cx="3470108" cy="5143500"/>
          </a:xfrm>
        </p:grpSpPr>
        <p:sp>
          <p:nvSpPr>
            <p:cNvPr id="174" name="Google Shape;174;p35"/>
            <p:cNvSpPr/>
            <p:nvPr/>
          </p:nvSpPr>
          <p:spPr>
            <a:xfrm>
              <a:off x="2" y="147750"/>
              <a:ext cx="2529600" cy="5143500"/>
            </a:xfrm>
            <a:prstGeom prst="rect">
              <a:avLst/>
            </a:prstGeom>
            <a:solidFill>
              <a:srgbClr val="E2725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5"/>
            <p:cNvSpPr/>
            <p:nvPr/>
          </p:nvSpPr>
          <p:spPr>
            <a:xfrm>
              <a:off x="911711" y="710107"/>
              <a:ext cx="2558400" cy="4018800"/>
            </a:xfrm>
            <a:prstGeom prst="roundRect">
              <a:avLst>
                <a:gd fmla="val 11128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6" name="Google Shape;176;p35"/>
          <p:cNvSpPr txBox="1"/>
          <p:nvPr/>
        </p:nvSpPr>
        <p:spPr>
          <a:xfrm>
            <a:off x="793552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77" name="Google Shape;177;p35"/>
          <p:cNvSpPr txBox="1"/>
          <p:nvPr/>
        </p:nvSpPr>
        <p:spPr>
          <a:xfrm>
            <a:off x="5150375" y="836650"/>
            <a:ext cx="38718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Mola. ¿Qué tiene que ver todo esto con el SEO?</a:t>
            </a:r>
            <a:endParaRPr sz="3000">
              <a:solidFill>
                <a:srgbClr val="26262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78" name="Google Shape;178;p35"/>
          <p:cNvGrpSpPr/>
          <p:nvPr/>
        </p:nvGrpSpPr>
        <p:grpSpPr>
          <a:xfrm>
            <a:off x="1140925" y="836659"/>
            <a:ext cx="3532050" cy="1343883"/>
            <a:chOff x="662611" y="883280"/>
            <a:chExt cx="4709400" cy="1537800"/>
          </a:xfrm>
        </p:grpSpPr>
        <p:sp>
          <p:nvSpPr>
            <p:cNvPr id="179" name="Google Shape;179;p35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0" name="Google Shape;180;p35"/>
            <p:cNvGrpSpPr/>
            <p:nvPr/>
          </p:nvGrpSpPr>
          <p:grpSpPr>
            <a:xfrm>
              <a:off x="919921" y="1006509"/>
              <a:ext cx="4194900" cy="1246782"/>
              <a:chOff x="974036" y="926365"/>
              <a:chExt cx="4194900" cy="1246782"/>
            </a:xfrm>
          </p:grpSpPr>
          <p:sp>
            <p:nvSpPr>
              <p:cNvPr id="181" name="Google Shape;181;p35"/>
              <p:cNvSpPr txBox="1"/>
              <p:nvPr/>
            </p:nvSpPr>
            <p:spPr>
              <a:xfrm>
                <a:off x="974036" y="926365"/>
                <a:ext cx="4052100" cy="325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Google y Googlebot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182" name="Google Shape;182;p35"/>
              <p:cNvSpPr txBox="1"/>
              <p:nvPr/>
            </p:nvSpPr>
            <p:spPr>
              <a:xfrm>
                <a:off x="974036" y="1248547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Google utiliza un bot conocido como Googlebot que descarga URLs, recopila sus contenidos y los procesa.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183" name="Google Shape;183;p35"/>
          <p:cNvGrpSpPr/>
          <p:nvPr/>
        </p:nvGrpSpPr>
        <p:grpSpPr>
          <a:xfrm>
            <a:off x="1140925" y="2720422"/>
            <a:ext cx="3597675" cy="1646215"/>
            <a:chOff x="662611" y="883280"/>
            <a:chExt cx="4796900" cy="1537800"/>
          </a:xfrm>
        </p:grpSpPr>
        <p:sp>
          <p:nvSpPr>
            <p:cNvPr id="184" name="Google Shape;184;p35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5" name="Google Shape;185;p35"/>
            <p:cNvGrpSpPr/>
            <p:nvPr/>
          </p:nvGrpSpPr>
          <p:grpSpPr>
            <a:xfrm>
              <a:off x="919911" y="1006520"/>
              <a:ext cx="4539600" cy="1335871"/>
              <a:chOff x="974026" y="926376"/>
              <a:chExt cx="4539600" cy="1335871"/>
            </a:xfrm>
          </p:grpSpPr>
          <p:sp>
            <p:nvSpPr>
              <p:cNvPr id="186" name="Google Shape;186;p35"/>
              <p:cNvSpPr txBox="1"/>
              <p:nvPr/>
            </p:nvSpPr>
            <p:spPr>
              <a:xfrm>
                <a:off x="974026" y="926376"/>
                <a:ext cx="4539600" cy="26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¿Puede una máquina usar la SPA?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187" name="Google Shape;187;p35"/>
              <p:cNvSpPr txBox="1"/>
              <p:nvPr/>
            </p:nvSpPr>
            <p:spPr>
              <a:xfrm>
                <a:off x="974036" y="1248547"/>
                <a:ext cx="4194900" cy="1013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Claro, pero ¿cuánto cuesta interactuar con ella? ¿Es rentable? ¿Cuánto hay que esperar para saber si todo está cargado? ¿Puede Google esperar?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/>
          <p:nvPr/>
        </p:nvSpPr>
        <p:spPr>
          <a:xfrm>
            <a:off x="462525" y="952025"/>
            <a:ext cx="3871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¿Cómo analiza Google el contenido de una página?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4" name="Google Shape;194;p36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95" name="Google Shape;195;p36"/>
          <p:cNvSpPr/>
          <p:nvPr/>
        </p:nvSpPr>
        <p:spPr>
          <a:xfrm>
            <a:off x="5619600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6" name="Google Shape;196;p36"/>
          <p:cNvGrpSpPr/>
          <p:nvPr/>
        </p:nvGrpSpPr>
        <p:grpSpPr>
          <a:xfrm>
            <a:off x="5023275" y="236724"/>
            <a:ext cx="3532050" cy="1520848"/>
            <a:chOff x="662611" y="883269"/>
            <a:chExt cx="4709400" cy="1740300"/>
          </a:xfrm>
        </p:grpSpPr>
        <p:sp>
          <p:nvSpPr>
            <p:cNvPr id="197" name="Google Shape;197;p36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8" name="Google Shape;198;p36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199" name="Google Shape;199;p36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Headless browser basado en Chrome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00" name="Google Shape;200;p36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Googlebot se basa en Chrome Stable desde 2015. Es actualizado vía integración continua con cada nueva versión.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201" name="Google Shape;201;p36"/>
          <p:cNvGrpSpPr/>
          <p:nvPr/>
        </p:nvGrpSpPr>
        <p:grpSpPr>
          <a:xfrm>
            <a:off x="5023275" y="1899799"/>
            <a:ext cx="3532050" cy="1520848"/>
            <a:chOff x="662611" y="883269"/>
            <a:chExt cx="4709400" cy="1740300"/>
          </a:xfrm>
        </p:grpSpPr>
        <p:sp>
          <p:nvSpPr>
            <p:cNvPr id="202" name="Google Shape;202;p36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36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204" name="Google Shape;204;p36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Render completo de página y diferentes viewports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05" name="Google Shape;205;p36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El headless carga la página al completo y ejecuta el render de manera normal para visualizarlo como un usuario real.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206" name="Google Shape;206;p36"/>
          <p:cNvGrpSpPr/>
          <p:nvPr/>
        </p:nvGrpSpPr>
        <p:grpSpPr>
          <a:xfrm>
            <a:off x="5023275" y="3562884"/>
            <a:ext cx="3532050" cy="1343883"/>
            <a:chOff x="662611" y="883280"/>
            <a:chExt cx="4709400" cy="1537800"/>
          </a:xfrm>
        </p:grpSpPr>
        <p:sp>
          <p:nvSpPr>
            <p:cNvPr id="207" name="Google Shape;207;p36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8" name="Google Shape;208;p36"/>
            <p:cNvGrpSpPr/>
            <p:nvPr/>
          </p:nvGrpSpPr>
          <p:grpSpPr>
            <a:xfrm>
              <a:off x="919921" y="1006509"/>
              <a:ext cx="4194900" cy="1246782"/>
              <a:chOff x="974036" y="926365"/>
              <a:chExt cx="4194900" cy="1246782"/>
            </a:xfrm>
          </p:grpSpPr>
          <p:sp>
            <p:nvSpPr>
              <p:cNvPr id="209" name="Google Shape;209;p36"/>
              <p:cNvSpPr txBox="1"/>
              <p:nvPr/>
            </p:nvSpPr>
            <p:spPr>
              <a:xfrm>
                <a:off x="974036" y="926365"/>
                <a:ext cx="4052100" cy="325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Alto coste de render y análisis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10" name="Google Shape;210;p36"/>
              <p:cNvSpPr txBox="1"/>
              <p:nvPr/>
            </p:nvSpPr>
            <p:spPr>
              <a:xfrm>
                <a:off x="974036" y="1248547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Renderizar una página lleva tiempo. ¿Imaginas tener que hacer esto miles de millones de veces al día?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/>
          <p:nvPr/>
        </p:nvSpPr>
        <p:spPr>
          <a:xfrm>
            <a:off x="793552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17" name="Google Shape;217;p37"/>
          <p:cNvSpPr txBox="1"/>
          <p:nvPr/>
        </p:nvSpPr>
        <p:spPr>
          <a:xfrm>
            <a:off x="4692150" y="830925"/>
            <a:ext cx="4072500" cy="353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¿Qué efecto tiene una SPA sobre cómo Google ve la web?</a:t>
            </a:r>
            <a:endParaRPr sz="3000">
              <a:solidFill>
                <a:srgbClr val="262626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8" name="Google Shape;218;p37"/>
          <p:cNvSpPr/>
          <p:nvPr/>
        </p:nvSpPr>
        <p:spPr>
          <a:xfrm>
            <a:off x="847325" y="0"/>
            <a:ext cx="23394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9" name="Google Shape;219;p37"/>
          <p:cNvGrpSpPr/>
          <p:nvPr/>
        </p:nvGrpSpPr>
        <p:grpSpPr>
          <a:xfrm>
            <a:off x="251000" y="236724"/>
            <a:ext cx="3532050" cy="1520848"/>
            <a:chOff x="662611" y="883269"/>
            <a:chExt cx="4709400" cy="1740300"/>
          </a:xfrm>
        </p:grpSpPr>
        <p:sp>
          <p:nvSpPr>
            <p:cNvPr id="220" name="Google Shape;220;p37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1" name="Google Shape;221;p37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222" name="Google Shape;222;p37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¿Puede el navegador del bot ejecutar el render completo?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23" name="Google Shape;223;p37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Si Googlebot intenta ver la web como un usuario, es importante que le brindemos la capacidad de hacerlo.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224" name="Google Shape;224;p37"/>
          <p:cNvGrpSpPr/>
          <p:nvPr/>
        </p:nvGrpSpPr>
        <p:grpSpPr>
          <a:xfrm>
            <a:off x="251000" y="1899799"/>
            <a:ext cx="3532050" cy="1520848"/>
            <a:chOff x="662611" y="883269"/>
            <a:chExt cx="4709400" cy="1740300"/>
          </a:xfrm>
        </p:grpSpPr>
        <p:sp>
          <p:nvSpPr>
            <p:cNvPr id="225" name="Google Shape;225;p37"/>
            <p:cNvSpPr/>
            <p:nvPr/>
          </p:nvSpPr>
          <p:spPr>
            <a:xfrm>
              <a:off x="662611" y="883269"/>
              <a:ext cx="4709400" cy="17403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6" name="Google Shape;226;p37"/>
            <p:cNvGrpSpPr/>
            <p:nvPr/>
          </p:nvGrpSpPr>
          <p:grpSpPr>
            <a:xfrm>
              <a:off x="919871" y="1006509"/>
              <a:ext cx="4194900" cy="1497011"/>
              <a:chOff x="973986" y="926365"/>
              <a:chExt cx="4194900" cy="1497011"/>
            </a:xfrm>
          </p:grpSpPr>
          <p:sp>
            <p:nvSpPr>
              <p:cNvPr id="227" name="Google Shape;227;p37"/>
              <p:cNvSpPr txBox="1"/>
              <p:nvPr/>
            </p:nvSpPr>
            <p:spPr>
              <a:xfrm>
                <a:off x="974036" y="926365"/>
                <a:ext cx="4052100" cy="572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¿Puede hacerlo lo bastante rápido como para ser rentable?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28" name="Google Shape;228;p37"/>
              <p:cNvSpPr txBox="1"/>
              <p:nvPr/>
            </p:nvSpPr>
            <p:spPr>
              <a:xfrm>
                <a:off x="973986" y="1498776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Como el render cuesta dinero, es obvio que Google no desperdiciará ni recursos, ni usuarios, en una web lenta.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  <p:grpSp>
        <p:nvGrpSpPr>
          <p:cNvPr id="229" name="Google Shape;229;p37"/>
          <p:cNvGrpSpPr/>
          <p:nvPr/>
        </p:nvGrpSpPr>
        <p:grpSpPr>
          <a:xfrm>
            <a:off x="251000" y="3562884"/>
            <a:ext cx="3532050" cy="1343883"/>
            <a:chOff x="662611" y="883280"/>
            <a:chExt cx="4709400" cy="1537800"/>
          </a:xfrm>
        </p:grpSpPr>
        <p:sp>
          <p:nvSpPr>
            <p:cNvPr id="230" name="Google Shape;230;p37"/>
            <p:cNvSpPr/>
            <p:nvPr/>
          </p:nvSpPr>
          <p:spPr>
            <a:xfrm>
              <a:off x="662611" y="883280"/>
              <a:ext cx="4709400" cy="1537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90500" rotWithShape="0" algn="tl" dir="270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31" name="Google Shape;231;p37"/>
            <p:cNvGrpSpPr/>
            <p:nvPr/>
          </p:nvGrpSpPr>
          <p:grpSpPr>
            <a:xfrm>
              <a:off x="919921" y="1006509"/>
              <a:ext cx="4194900" cy="1246782"/>
              <a:chOff x="974036" y="926365"/>
              <a:chExt cx="4194900" cy="1246782"/>
            </a:xfrm>
          </p:grpSpPr>
          <p:sp>
            <p:nvSpPr>
              <p:cNvPr id="232" name="Google Shape;232;p37"/>
              <p:cNvSpPr txBox="1"/>
              <p:nvPr/>
            </p:nvSpPr>
            <p:spPr>
              <a:xfrm>
                <a:off x="974036" y="926365"/>
                <a:ext cx="4052100" cy="325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">
                    <a:solidFill>
                      <a:schemeClr val="dk1"/>
                    </a:solidFill>
                    <a:latin typeface="Open Sans ExtraBold"/>
                    <a:ea typeface="Open Sans ExtraBold"/>
                    <a:cs typeface="Open Sans ExtraBold"/>
                    <a:sym typeface="Open Sans ExtraBold"/>
                  </a:rPr>
                  <a:t>¿Puede descargar el contenido?</a:t>
                </a:r>
                <a:endParaRPr b="0" i="0" u="none" cap="none" strike="noStrike">
                  <a:solidFill>
                    <a:schemeClr val="dk1"/>
                  </a:solidFill>
                  <a:latin typeface="Open Sans ExtraBold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233" name="Google Shape;233;p37"/>
              <p:cNvSpPr txBox="1"/>
              <p:nvPr/>
            </p:nvSpPr>
            <p:spPr>
              <a:xfrm>
                <a:off x="974036" y="1248547"/>
                <a:ext cx="4194900" cy="924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spAutoFit/>
              </a:bodyPr>
              <a:lstStyle/>
              <a:p>
                <a:pPr indent="0" lvl="0" marL="0" marR="0" rtl="0" algn="just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1200">
                    <a:solidFill>
                      <a:srgbClr val="262626"/>
                    </a:solidFill>
                    <a:latin typeface="Open Sans Light"/>
                    <a:ea typeface="Open Sans Light"/>
                    <a:cs typeface="Open Sans Light"/>
                    <a:sym typeface="Open Sans Light"/>
                  </a:rPr>
                  <a:t>Para poder renderizar el contenido, el bot debe poder descargar todos los recursos esenciales para ello.</a:t>
                </a:r>
                <a:endParaRPr b="0" i="0" sz="1200" u="none" cap="none" strike="noStrike">
                  <a:solidFill>
                    <a:srgbClr val="262626"/>
                  </a:solidFill>
                  <a:latin typeface="Open Sans Light"/>
                  <a:ea typeface="Open Sans Light"/>
                  <a:cs typeface="Open Sans Light"/>
                  <a:sym typeface="Open Sans Light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8"/>
          <p:cNvSpPr/>
          <p:nvPr/>
        </p:nvSpPr>
        <p:spPr>
          <a:xfrm>
            <a:off x="6614402" y="0"/>
            <a:ext cx="2529600" cy="5143500"/>
          </a:xfrm>
          <a:prstGeom prst="rect">
            <a:avLst/>
          </a:prstGeom>
          <a:solidFill>
            <a:srgbClr val="E2725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38"/>
          <p:cNvSpPr txBox="1"/>
          <p:nvPr/>
        </p:nvSpPr>
        <p:spPr>
          <a:xfrm>
            <a:off x="868775" y="849000"/>
            <a:ext cx="4780800" cy="34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2</a:t>
            </a: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. SEO dentro de la SPA</a:t>
            </a:r>
            <a:endParaRPr>
              <a:solidFill>
                <a:schemeClr val="dk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¿Qu</a:t>
            </a: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é debo hacer para que el bot pueda usar mi SPA?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Render, contenido y rastraebilidad</a:t>
            </a:r>
            <a:endParaRPr sz="3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1" name="Google Shape;241;p38"/>
          <p:cNvSpPr/>
          <p:nvPr/>
        </p:nvSpPr>
        <p:spPr>
          <a:xfrm>
            <a:off x="5649686" y="562357"/>
            <a:ext cx="2558400" cy="4018800"/>
          </a:xfrm>
          <a:prstGeom prst="roundRect">
            <a:avLst>
              <a:gd fmla="val 1112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8"/>
          <p:cNvSpPr txBox="1"/>
          <p:nvPr/>
        </p:nvSpPr>
        <p:spPr>
          <a:xfrm>
            <a:off x="288574" y="231132"/>
            <a:ext cx="88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262626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Alfonso Moure</a:t>
            </a:r>
            <a:endParaRPr b="0" i="0" sz="700" u="none" cap="none" strike="noStrike">
              <a:solidFill>
                <a:srgbClr val="262626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digital">
      <a:dk1>
        <a:srgbClr val="000000"/>
      </a:dk1>
      <a:lt1>
        <a:srgbClr val="FFFFFF"/>
      </a:lt1>
      <a:dk2>
        <a:srgbClr val="44546A"/>
      </a:dk2>
      <a:lt2>
        <a:srgbClr val="F9F4F0"/>
      </a:lt2>
      <a:accent1>
        <a:srgbClr val="F4EB11"/>
      </a:accent1>
      <a:accent2>
        <a:srgbClr val="C2C2C2"/>
      </a:accent2>
      <a:accent3>
        <a:srgbClr val="5A348B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